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notesSlide+xml" PartName="/ppt/notesSlides/notesSlide18.xml"/>
  <Override ContentType="application/vnd.openxmlformats-officedocument.presentationml.notesSlide+xml" PartName="/ppt/notesSlides/notesSlide19.xml"/>
  <Override ContentType="application/vnd.openxmlformats-officedocument.presentationml.notesSlide+xml" PartName="/ppt/notesSlides/notesSlide20.xml"/>
  <Override ContentType="application/vnd.openxmlformats-officedocument.presentationml.notesSlide+xml" PartName="/ppt/notesSlides/notesSlide21.xml"/>
  <Override ContentType="application/vnd.openxmlformats-officedocument.presentationml.notesSlide+xml" PartName="/ppt/notesSlides/notesSlide22.xml"/>
  <Override ContentType="application/vnd.openxmlformats-officedocument.presentationml.notesSlide+xml" PartName="/ppt/notesSlides/notesSlide23.xml"/>
  <Override ContentType="application/vnd.openxmlformats-officedocument.presentationml.notesSlide+xml" PartName="/ppt/notesSlides/notesSlide24.xml"/>
  <Override ContentType="application/vnd.openxmlformats-officedocument.presentationml.notesSlide+xml" PartName="/ppt/notesSlides/notesSlide25.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34"/>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Lst>
  <p:sldSz cx="18288000" cy="10287000"/>
  <p:notesSz cx="6858000" cy="9144000"/>
  <p:embeddedFontLst>
    <p:embeddedFont>
      <p:font typeface="Power Grotesk 1 Medium" charset="1" panose="00000000000000000000"/>
      <p:regular r:id="rId37"/>
    </p:embeddedFont>
    <p:embeddedFont>
      <p:font typeface="Geist 1 Semi-Bold" charset="1" panose="00000000000000000000"/>
      <p:regular r:id="rId38"/>
    </p:embeddedFont>
    <p:embeddedFont>
      <p:font typeface="Geist 1" charset="1" panose="00000000000000000000"/>
      <p:regular r:id="rId39"/>
    </p:embeddedFont>
    <p:embeddedFont>
      <p:font typeface="IBM Plex Sans" charset="1" panose="020B0503050203000203"/>
      <p:regular r:id="rId49"/>
    </p:embeddedFont>
    <p:embeddedFont>
      <p:font typeface="IBM Plex Sans Bold" charset="1" panose="020B0803050203000203"/>
      <p:regular r:id="rId50"/>
    </p:embeddedFont>
    <p:embeddedFont>
      <p:font typeface="Geist 2" charset="1" panose="00000000000000000000"/>
      <p:regular r:id="rId62"/>
    </p:embeddedFont>
    <p:embeddedFont>
      <p:font typeface="Power Grotesk 2 Medium" charset="1" panose="00000000000000000000"/>
      <p:regular r:id="rId63"/>
    </p:embeddedFont>
    <p:embeddedFont>
      <p:font typeface="Power Grotesk 1 Extra-Light" charset="1" panose="00000000000000000000"/>
      <p:regular r:id="rId6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notesMasters/notesMaster1.xml" Type="http://schemas.openxmlformats.org/officeDocument/2006/relationships/notesMaster"/><Relationship Id="rId35" Target="theme/theme2.xml" Type="http://schemas.openxmlformats.org/officeDocument/2006/relationships/theme"/><Relationship Id="rId36" Target="notesSlides/notesSlide1.xml" Type="http://schemas.openxmlformats.org/officeDocument/2006/relationships/notesSlide"/><Relationship Id="rId37" Target="fonts/font37.fntdata" Type="http://schemas.openxmlformats.org/officeDocument/2006/relationships/font"/><Relationship Id="rId38" Target="fonts/font38.fntdata" Type="http://schemas.openxmlformats.org/officeDocument/2006/relationships/font"/><Relationship Id="rId39" Target="fonts/font39.fntdata" Type="http://schemas.openxmlformats.org/officeDocument/2006/relationships/font"/><Relationship Id="rId4" Target="theme/theme1.xml" Type="http://schemas.openxmlformats.org/officeDocument/2006/relationships/theme"/><Relationship Id="rId40" Target="notesSlides/notesSlide2.xml" Type="http://schemas.openxmlformats.org/officeDocument/2006/relationships/notesSlide"/><Relationship Id="rId41" Target="notesSlides/notesSlide3.xml" Type="http://schemas.openxmlformats.org/officeDocument/2006/relationships/notesSlide"/><Relationship Id="rId42" Target="notesSlides/notesSlide4.xml" Type="http://schemas.openxmlformats.org/officeDocument/2006/relationships/notesSlide"/><Relationship Id="rId43" Target="notesSlides/notesSlide5.xml" Type="http://schemas.openxmlformats.org/officeDocument/2006/relationships/notesSlide"/><Relationship Id="rId44" Target="notesSlides/notesSlide6.xml" Type="http://schemas.openxmlformats.org/officeDocument/2006/relationships/notesSlide"/><Relationship Id="rId45" Target="notesSlides/notesSlide7.xml" Type="http://schemas.openxmlformats.org/officeDocument/2006/relationships/notesSlide"/><Relationship Id="rId46" Target="notesSlides/notesSlide8.xml" Type="http://schemas.openxmlformats.org/officeDocument/2006/relationships/notesSlide"/><Relationship Id="rId47" Target="notesSlides/notesSlide9.xml" Type="http://schemas.openxmlformats.org/officeDocument/2006/relationships/notesSlide"/><Relationship Id="rId48" Target="notesSlides/notesSlide10.xml" Type="http://schemas.openxmlformats.org/officeDocument/2006/relationships/notesSlide"/><Relationship Id="rId49" Target="fonts/font49.fntdata" Type="http://schemas.openxmlformats.org/officeDocument/2006/relationships/font"/><Relationship Id="rId5" Target="tableStyles.xml" Type="http://schemas.openxmlformats.org/officeDocument/2006/relationships/tableStyles"/><Relationship Id="rId50" Target="fonts/font50.fntdata" Type="http://schemas.openxmlformats.org/officeDocument/2006/relationships/font"/><Relationship Id="rId51" Target="notesSlides/notesSlide11.xml" Type="http://schemas.openxmlformats.org/officeDocument/2006/relationships/notesSlide"/><Relationship Id="rId52" Target="notesSlides/notesSlide12.xml" Type="http://schemas.openxmlformats.org/officeDocument/2006/relationships/notesSlide"/><Relationship Id="rId53" Target="notesSlides/notesSlide13.xml" Type="http://schemas.openxmlformats.org/officeDocument/2006/relationships/notesSlide"/><Relationship Id="rId54" Target="notesSlides/notesSlide14.xml" Type="http://schemas.openxmlformats.org/officeDocument/2006/relationships/notesSlide"/><Relationship Id="rId55" Target="notesSlides/notesSlide15.xml" Type="http://schemas.openxmlformats.org/officeDocument/2006/relationships/notesSlide"/><Relationship Id="rId56" Target="notesSlides/notesSlide16.xml" Type="http://schemas.openxmlformats.org/officeDocument/2006/relationships/notesSlide"/><Relationship Id="rId57" Target="notesSlides/notesSlide17.xml" Type="http://schemas.openxmlformats.org/officeDocument/2006/relationships/notesSlide"/><Relationship Id="rId58" Target="notesSlides/notesSlide18.xml" Type="http://schemas.openxmlformats.org/officeDocument/2006/relationships/notesSlide"/><Relationship Id="rId59" Target="notesSlides/notesSlide19.xml" Type="http://schemas.openxmlformats.org/officeDocument/2006/relationships/notesSlide"/><Relationship Id="rId6" Target="slides/slide1.xml" Type="http://schemas.openxmlformats.org/officeDocument/2006/relationships/slide"/><Relationship Id="rId60" Target="notesSlides/notesSlide20.xml" Type="http://schemas.openxmlformats.org/officeDocument/2006/relationships/notesSlide"/><Relationship Id="rId61" Target="notesSlides/notesSlide21.xml" Type="http://schemas.openxmlformats.org/officeDocument/2006/relationships/notesSlide"/><Relationship Id="rId62" Target="fonts/font62.fntdata" Type="http://schemas.openxmlformats.org/officeDocument/2006/relationships/font"/><Relationship Id="rId63" Target="fonts/font63.fntdata" Type="http://schemas.openxmlformats.org/officeDocument/2006/relationships/font"/><Relationship Id="rId64" Target="notesSlides/notesSlide22.xml" Type="http://schemas.openxmlformats.org/officeDocument/2006/relationships/notesSlide"/><Relationship Id="rId65" Target="notesSlides/notesSlide23.xml" Type="http://schemas.openxmlformats.org/officeDocument/2006/relationships/notesSlide"/><Relationship Id="rId66" Target="notesSlides/notesSlide24.xml" Type="http://schemas.openxmlformats.org/officeDocument/2006/relationships/notesSlide"/><Relationship Id="rId67" Target="fonts/font67.fntdata" Type="http://schemas.openxmlformats.org/officeDocument/2006/relationships/font"/><Relationship Id="rId68" Target="notesSlides/notesSlide25.xml" Type="http://schemas.openxmlformats.org/officeDocument/2006/relationships/note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1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_rels/notesSlide1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3.xml" Type="http://schemas.openxmlformats.org/officeDocument/2006/relationships/slide"/></Relationships>
</file>

<file path=ppt/notesSlides/_rels/notesSlide1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4.xml" Type="http://schemas.openxmlformats.org/officeDocument/2006/relationships/slide"/></Relationships>
</file>

<file path=ppt/notesSlides/_rels/notesSlide1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5.xml" Type="http://schemas.openxmlformats.org/officeDocument/2006/relationships/slide"/></Relationships>
</file>

<file path=ppt/notesSlides/_rels/notesSlide1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6.xml" Type="http://schemas.openxmlformats.org/officeDocument/2006/relationships/slide"/></Relationships>
</file>

<file path=ppt/notesSlides/_rels/notesSlide1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7.xml" Type="http://schemas.openxmlformats.org/officeDocument/2006/relationships/slide"/></Relationships>
</file>

<file path=ppt/notesSlides/_rels/notesSlide1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8.xml" Type="http://schemas.openxmlformats.org/officeDocument/2006/relationships/slide"/></Relationships>
</file>

<file path=ppt/notesSlides/_rels/notesSlide1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9.xml" Type="http://schemas.openxmlformats.org/officeDocument/2006/relationships/slide"/></Relationships>
</file>

<file path=ppt/notesSlides/_rels/notesSlide2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0.xml" Type="http://schemas.openxmlformats.org/officeDocument/2006/relationships/slide"/></Relationships>
</file>

<file path=ppt/notesSlides/_rels/notesSlide2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1.xml" Type="http://schemas.openxmlformats.org/officeDocument/2006/relationships/slide"/></Relationships>
</file>

<file path=ppt/notesSlides/_rels/notesSlide2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2.xml" Type="http://schemas.openxmlformats.org/officeDocument/2006/relationships/slide"/></Relationships>
</file>

<file path=ppt/notesSlides/_rels/notesSlide2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3.xml" Type="http://schemas.openxmlformats.org/officeDocument/2006/relationships/slide"/></Relationships>
</file>

<file path=ppt/notesSlides/_rels/notesSlide2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4.xml" Type="http://schemas.openxmlformats.org/officeDocument/2006/relationships/slide"/></Relationships>
</file>

<file path=ppt/notesSlides/_rels/notesSlide2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7.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Thema: Ziele: starke Frauen! nicht dünne. sich gut und energiegeladen fühlen, Knochenabbau und Entzündungen meiden, zu viel ungesundes Bauchfett meiden. Und das alles am Besten ohne Verlust an Lebensqualität und mit maximalem Genuss.</a:t>
            </a:r>
          </a:p>
          <a:p>
            <a:r>
              <a:rPr lang="en-US"/>
              <a:t/>
            </a:r>
          </a:p>
          <a:p>
            <a:r>
              <a:rPr lang="en-US"/>
              <a:t>Vorstellen. A.B. Job, Was mich begeistert...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 der Perimenopause und Postmenopause sinkt der Östrogenspiegel – und das hat weitreichende Folgen für den gesamten Stoffwechsel. Muskelmasse, Knochendichte, Körpergewicht und Stimmung sind direkt betroffen.</a:t>
            </a:r>
          </a:p>
          <a:p>
            <a:r>
              <a:rPr lang="en-US"/>
              <a:t/>
            </a:r>
          </a:p>
          <a:p>
            <a:r>
              <a:rPr lang="en-US"/>
              <a:t>Die Hormonumstellung  begünstigt eine Umverteilung des Fetts: Weg vom Hüftgold hin zum Männerbauch oder Hormonbauch. Die Körperform und Fettverteilung verändert sich dadruch.</a:t>
            </a:r>
          </a:p>
          <a:p>
            <a:r>
              <a:rPr lang="en-US"/>
              <a:t>Viszerales Fett ist besonders gesundheitsschädlich, da es zu Insulinresistenz, Bluthochdruck und ungünstigen Blutfetten beiträgt.</a:t>
            </a:r>
          </a:p>
          <a:p>
            <a:r>
              <a:rPr lang="en-US"/>
              <a:t/>
            </a:r>
          </a:p>
          <a:p>
            <a:r>
              <a:rPr lang="en-US"/>
              <a:t>In einer Studie hatten 65,5% der 40–59-jährigen Frauen und 73,8% der über 60-jährigen eine abdominelle Adipositas. Aber das muss so nicht sein: 1. US-Studie, da sind sowieso mehr Menschen übergewichtig als hier, 2. Man kann viel dagegen tun, wenn man besser aufgeklärt wird und Lust darauf hat und 3. in dem Alter nehmen die meisten auch keine HRT mehr ein. Dh. wenn man das Glück hat, dass es keine KI für eine HRT gibt, dann ist es sehr zu empfehlen... (HRT erklären). </a:t>
            </a:r>
          </a:p>
          <a:p>
            <a:r>
              <a:rPr lang="en-US"/>
              <a:t/>
            </a:r>
          </a:p>
          <a:p>
            <a:r>
              <a:rPr lang="en-US"/>
              <a:t>Wir schauen uns gleich genauer an, warum das alles so ist und was man dagegen machen kann.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Der Rückgang der Hormone in den Wechseljahren beeinflusst weitere Hormonsysteme und damit den gesamten Stoffwechsel:</a:t>
            </a:r>
          </a:p>
          <a:p>
            <a:r>
              <a:rPr lang="en-US"/>
              <a:t/>
            </a:r>
          </a:p>
          <a:p>
            <a:r>
              <a:rPr lang="en-US"/>
              <a:t>Schilddrüsenhormone (T3 &amp; T4)</a:t>
            </a:r>
          </a:p>
          <a:p>
            <a:r>
              <a:rPr lang="en-US"/>
              <a:t>→ Östrogen wirkt regulierend auf die Schilddrüsenfunktion. Ein Mangel kann zu einer Reduktion der Schilddrüsenhormone führen – mit Folgen wie verlangsamtem Stoffwechsel, Energielosigkeit und Gewichtszunahme.</a:t>
            </a:r>
          </a:p>
          <a:p>
            <a:r>
              <a:rPr lang="en-US"/>
              <a:t>Insulin</a:t>
            </a:r>
          </a:p>
          <a:p>
            <a:r>
              <a:rPr lang="en-US"/>
              <a:t>→ Sinkende Östrogenspiegel verschlechtern die Insulinsensitivität, was den Blutzuckeranstieg nach Mahlzeiten verstärkt und die Fetteinlagerung fördert.</a:t>
            </a:r>
          </a:p>
          <a:p>
            <a:r>
              <a:rPr lang="en-US"/>
              <a:t>Wachstumshormon (GH)</a:t>
            </a:r>
          </a:p>
          <a:p>
            <a:r>
              <a:rPr lang="en-US"/>
              <a:t>→ Östrogen fördert die Ausschüttung von Wachstumshormon. Bei seinem Abfall kommt es vermehrt zu Muskelabbau und Zunahme an Körperfett – vor allem im Bauchbereich.</a:t>
            </a:r>
          </a:p>
          <a:p>
            <a:r>
              <a:rPr lang="en-US"/>
              <a:t>Leptin &amp; Ghrelin (Appetitregulation)</a:t>
            </a:r>
          </a:p>
          <a:p>
            <a:r>
              <a:rPr lang="en-US"/>
              <a:t>→ Die Hormonumstellung kann das Gleichgewicht dieser Hunger- und Sättigungshormone stören. </a:t>
            </a:r>
          </a:p>
          <a:p>
            <a:r>
              <a:rPr lang="en-US"/>
              <a:t>Folge: Heißhunger, verändertes Essverhalten, Gewichtszunahme.</a:t>
            </a:r>
          </a:p>
          <a:p>
            <a:r>
              <a:rPr lang="en-US"/>
              <a:t/>
            </a:r>
          </a:p>
          <a:p>
            <a:r>
              <a:rPr lang="en-US"/>
              <a:t/>
            </a:r>
          </a:p>
          <a:p>
            <a:r>
              <a:rPr lang="en-US"/>
              <a:t>----</a:t>
            </a:r>
          </a:p>
          <a:p>
            <a:r>
              <a:rPr lang="en-US"/>
              <a:t>Hormonelle Veränderungen, die auch in Bezug auf die Anpassung unserer Ernährung in den Wechseljahren eine große Rolle spielen.</a:t>
            </a:r>
          </a:p>
          <a:p>
            <a:r>
              <a:rPr lang="en-US"/>
              <a:t/>
            </a:r>
          </a:p>
          <a:p>
            <a:r>
              <a:rPr lang="en-US"/>
              <a:t>Das wirkt sich auf viele andere Körpersysteme aus – auch wenn man es nicht direkt spürt.</a:t>
            </a:r>
          </a:p>
          <a:p>
            <a:r>
              <a:rPr lang="en-US"/>
              <a:t/>
            </a:r>
          </a:p>
          <a:p>
            <a:r>
              <a:rPr lang="en-US"/>
              <a:t>Besonders betroffen: </a:t>
            </a:r>
          </a:p>
          <a:p>
            <a:r>
              <a:rPr lang="en-US"/>
              <a:t/>
            </a:r>
          </a:p>
          <a:p>
            <a:r>
              <a:rPr lang="en-US"/>
              <a:t>SD-Hormone --&gt; Stoffwechsel </a:t>
            </a:r>
          </a:p>
          <a:p>
            <a:r>
              <a:rPr lang="en-US"/>
              <a:t/>
            </a:r>
          </a:p>
          <a:p>
            <a:r>
              <a:rPr lang="en-US"/>
              <a:t>Insulin --&gt; Blutzucker, Fetteinlagerung</a:t>
            </a:r>
          </a:p>
          <a:p>
            <a:r>
              <a:rPr lang="en-US"/>
              <a:t/>
            </a:r>
          </a:p>
          <a:p>
            <a:r>
              <a:rPr lang="en-US"/>
              <a:t>Wachstumshormon --&gt; Fetteinlagerung, </a:t>
            </a:r>
          </a:p>
          <a:p>
            <a:r>
              <a:rPr lang="en-US"/>
              <a:t>Muskelmasseverlust </a:t>
            </a:r>
          </a:p>
          <a:p>
            <a:r>
              <a:rPr lang="en-US"/>
              <a:t/>
            </a:r>
          </a:p>
          <a:p>
            <a:r>
              <a:rPr lang="en-US"/>
              <a:t>Sättiggungshormone --&gt; Appetitregulation, mehr Hunger </a:t>
            </a:r>
          </a:p>
          <a:p>
            <a:r>
              <a:rPr lang="en-US"/>
              <a:t/>
            </a:r>
          </a:p>
          <a:p>
            <a:r>
              <a:rPr lang="en-US"/>
              <a:t>Ernährung kann hier viel bewirken – besonders in Verbindung mit Bewegung, Stressreduktion und Mikronährstoffen.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1:1 Folie: </a:t>
            </a:r>
          </a:p>
          <a:p>
            <a:r>
              <a:rPr lang="en-US"/>
              <a:t>Schilddrüsenhormone (T3 &amp; T4)</a:t>
            </a:r>
          </a:p>
          <a:p>
            <a:r>
              <a:rPr lang="en-US"/>
              <a:t>→ Östrogen wirkt regulierend auf die Schilddrüsenfunktion. Ein Mangel kann zu einer Reduktion der Schilddrüsenhormone führen.</a:t>
            </a:r>
          </a:p>
          <a:p>
            <a:r>
              <a:rPr lang="en-US"/>
              <a:t/>
            </a:r>
          </a:p>
          <a:p>
            <a:r>
              <a:rPr lang="en-US"/>
              <a:t>Was passiert?</a:t>
            </a:r>
          </a:p>
          <a:p>
            <a:r>
              <a:rPr lang="en-US"/>
              <a:t>Schilddrüse arbeitet oft langsamer.</a:t>
            </a:r>
          </a:p>
          <a:p>
            <a:r>
              <a:rPr lang="en-US"/>
              <a:t>Folge: Müdigkeit, Gewichtszunahme, Antriebslosigkeit trotz gleichem Essverhalten.</a:t>
            </a:r>
          </a:p>
          <a:p>
            <a:r>
              <a:rPr lang="en-US"/>
              <a:t/>
            </a:r>
          </a:p>
          <a:p>
            <a:r>
              <a:rPr lang="en-US"/>
              <a:t>Was hilft?</a:t>
            </a:r>
          </a:p>
          <a:p>
            <a:r>
              <a:rPr lang="en-US"/>
              <a:t>Ernährung:</a:t>
            </a:r>
          </a:p>
          <a:p>
            <a:r>
              <a:rPr lang="en-US"/>
              <a:t>Jodreiche Lebensmittel: Algen, Fisch, Jodsalz, Meeresfrüchte, Eier</a:t>
            </a:r>
          </a:p>
          <a:p>
            <a:r>
              <a:rPr lang="en-US"/>
              <a:t>Selen, Zink: Paranüsse, Haferflocken, Hülsenfrüchte</a:t>
            </a:r>
          </a:p>
          <a:p>
            <a:r>
              <a:rPr lang="en-US"/>
              <a:t>Eisen: Fleisch, Hülsenfrüchte + gute Vitamin C Versorgung</a:t>
            </a:r>
          </a:p>
          <a:p>
            <a:r>
              <a:rPr lang="en-US"/>
              <a:t/>
            </a:r>
          </a:p>
          <a:p>
            <a:r>
              <a:rPr lang="en-US"/>
              <a:t>Lebensstil:</a:t>
            </a:r>
          </a:p>
          <a:p>
            <a:r>
              <a:rPr lang="en-US"/>
              <a:t>Regelmäßige moderate Bewegung </a:t>
            </a:r>
          </a:p>
          <a:p>
            <a:r>
              <a:rPr lang="en-US"/>
              <a:t>Schlaf &amp; Stressbalance wichtig für Hormonsteuerung</a:t>
            </a:r>
          </a:p>
          <a:p>
            <a:r>
              <a:rPr lang="en-US"/>
              <a:t/>
            </a:r>
          </a:p>
          <a:p>
            <a:r>
              <a:rPr lang="en-US"/>
              <a:t>Ergänzend:</a:t>
            </a:r>
          </a:p>
          <a:p>
            <a:r>
              <a:rPr lang="en-US"/>
              <a:t>Schilddrüsenwerte kontrollieren (TSH, fT3, fT4, ggf auch Antikörper)</a:t>
            </a:r>
          </a:p>
          <a:p>
            <a:r>
              <a:rPr lang="en-US"/>
              <a:t>Mikronährstoff-Checks: Jod, Selen, Eisen, Vitamin D, Zink</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Was passiert?</a:t>
            </a:r>
          </a:p>
          <a:p>
            <a:r>
              <a:rPr lang="en-US"/>
              <a:t>→ Sinkende Östrogenspiegel verschlechtern die Insulinsensitivität, was die Blutzuckerverwertung nach den Mahlzeiten verschlechtert und die Fetteinlagerung fördert.</a:t>
            </a:r>
          </a:p>
          <a:p>
            <a:r>
              <a:rPr lang="en-US"/>
              <a:t>→ Mehr Bauchfett, Heißhunger, Gewichtszunahme</a:t>
            </a:r>
          </a:p>
          <a:p>
            <a:r>
              <a:rPr lang="en-US"/>
              <a:t/>
            </a:r>
          </a:p>
          <a:p>
            <a:r>
              <a:rPr lang="en-US"/>
              <a:t/>
            </a:r>
          </a:p>
          <a:p>
            <a:r>
              <a:rPr lang="en-US"/>
              <a:t>Was hilft?</a:t>
            </a:r>
          </a:p>
          <a:p>
            <a:r>
              <a:rPr lang="en-US"/>
              <a:t/>
            </a:r>
          </a:p>
          <a:p>
            <a:r>
              <a:rPr lang="en-US"/>
              <a:t>Ernährung:</a:t>
            </a:r>
          </a:p>
          <a:p>
            <a:r>
              <a:rPr lang="en-US"/>
              <a:t>Weniger Zucker &amp; Weißmehl, mehr Gemüse &amp; Eiweiß</a:t>
            </a:r>
          </a:p>
          <a:p>
            <a:r>
              <a:rPr lang="en-US"/>
              <a:t>Mediterrane Ernährung, Hülsenfrüchte, gesunde Eiweiße und Fette</a:t>
            </a:r>
          </a:p>
          <a:p>
            <a:r>
              <a:rPr lang="en-US"/>
              <a:t>Esspausen: 4–5 h oder Intervallfasten (16:8)</a:t>
            </a:r>
          </a:p>
          <a:p>
            <a:r>
              <a:rPr lang="en-US"/>
              <a:t/>
            </a:r>
          </a:p>
          <a:p>
            <a:r>
              <a:rPr lang="en-US"/>
              <a:t>Lebensstil:</a:t>
            </a:r>
          </a:p>
          <a:p>
            <a:r>
              <a:rPr lang="en-US"/>
              <a:t>Krafttraining + Ausdauer = bessere Insulinwirkung</a:t>
            </a:r>
          </a:p>
          <a:p>
            <a:r>
              <a:rPr lang="en-US"/>
              <a:t/>
            </a:r>
          </a:p>
          <a:p>
            <a:r>
              <a:rPr lang="en-US"/>
              <a:t>Ergänzend:</a:t>
            </a:r>
          </a:p>
          <a:p>
            <a:r>
              <a:rPr lang="en-US"/>
              <a:t/>
            </a:r>
          </a:p>
          <a:p>
            <a:r>
              <a:rPr lang="en-US"/>
              <a:t>HOMA-Index und HbA1c regelmäßig messen lassen </a:t>
            </a:r>
          </a:p>
          <a:p>
            <a:r>
              <a:rPr lang="en-US"/>
              <a:t/>
            </a:r>
          </a:p>
          <a:p>
            <a:r>
              <a:rPr lang="en-US"/>
              <a:t>Mikronährstoff-Checks: Vitamin D, Chrom, Magnesium</a:t>
            </a:r>
          </a:p>
          <a:p>
            <a:r>
              <a:rPr lang="en-US"/>
              <a:t>BIA-Messung</a:t>
            </a:r>
          </a:p>
          <a:p>
            <a:r>
              <a:rPr lang="en-US"/>
              <a:t>Waist-to-heigt-ratio</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Weniger Wachstumshormon (GH) durch Hormonabfall.</a:t>
            </a:r>
          </a:p>
          <a:p>
            <a:r>
              <a:rPr lang="en-US"/>
              <a:t>→ Östrogen fördert die Ausschüttung von Wachstumshormon. Bei seinem Abfall kommt es vermehrt zu Muskelabbau und Zunahme an Körperfett – vor allem im Bauchbereich.</a:t>
            </a:r>
          </a:p>
          <a:p>
            <a:r>
              <a:rPr lang="en-US"/>
              <a:t/>
            </a:r>
          </a:p>
          <a:p>
            <a:r>
              <a:rPr lang="en-US"/>
              <a:t>Was hilft?</a:t>
            </a:r>
          </a:p>
          <a:p>
            <a:r>
              <a:rPr lang="en-US"/>
              <a:t/>
            </a:r>
          </a:p>
          <a:p>
            <a:r>
              <a:rPr lang="en-US"/>
              <a:t>Ernährung:</a:t>
            </a:r>
          </a:p>
          <a:p>
            <a:r>
              <a:rPr lang="en-US"/>
              <a:t>Mehr Eiweiß! Optimal: 1,5–2 g/kg Körpergewicht</a:t>
            </a:r>
          </a:p>
          <a:p>
            <a:r>
              <a:rPr lang="en-US"/>
              <a:t>Gute Quellen: Hülsenfrüchte, Tofu, Quark, Fisch, Nüsse</a:t>
            </a:r>
          </a:p>
          <a:p>
            <a:r>
              <a:rPr lang="en-US"/>
              <a:t/>
            </a:r>
          </a:p>
          <a:p>
            <a:r>
              <a:rPr lang="en-US"/>
              <a:t>Lebensstil:</a:t>
            </a:r>
          </a:p>
          <a:p>
            <a:r>
              <a:rPr lang="en-US"/>
              <a:t>Krafttraining (2–3×/Woche): baut Muskeln auf</a:t>
            </a:r>
          </a:p>
          <a:p>
            <a:r>
              <a:rPr lang="en-US"/>
              <a:t>Ausreichender Schlaf (7–9 h) fördert Regeneration</a:t>
            </a:r>
          </a:p>
          <a:p>
            <a:r>
              <a:rPr lang="en-US"/>
              <a:t/>
            </a:r>
          </a:p>
          <a:p>
            <a:r>
              <a:rPr lang="en-US"/>
              <a:t>Ergänzend:</a:t>
            </a:r>
          </a:p>
          <a:p>
            <a:r>
              <a:rPr lang="en-US"/>
              <a:t/>
            </a:r>
          </a:p>
          <a:p>
            <a:r>
              <a:rPr lang="en-US"/>
              <a:t>Aminosäuren, Kreatin oder L-Carnitin bei Bedarf</a:t>
            </a:r>
          </a:p>
          <a:p>
            <a:r>
              <a:rPr lang="en-US"/>
              <a:t>Adaptogene Kräuter (Ashwagandha, Rhodiola) gegen Stress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Heißhunger und Appetitregulation </a:t>
            </a:r>
          </a:p>
          <a:p>
            <a:r>
              <a:rPr lang="en-US"/>
              <a:t/>
            </a:r>
          </a:p>
          <a:p>
            <a:r>
              <a:rPr lang="en-US"/>
              <a:t>Leptin &amp; Ghrelin</a:t>
            </a:r>
          </a:p>
          <a:p>
            <a:r>
              <a:rPr lang="en-US"/>
              <a:t>→ Die Hormonumstellung kann das Gleichgewicht dieser Hunger- und Sättigungshormone stören. </a:t>
            </a:r>
          </a:p>
          <a:p>
            <a:r>
              <a:rPr lang="en-US"/>
              <a:t>Folge: Heißhunger, verändertes (emotionales) Essverhalten, Gewichtszunahme.</a:t>
            </a:r>
          </a:p>
          <a:p>
            <a:r>
              <a:rPr lang="en-US"/>
              <a:t/>
            </a:r>
          </a:p>
          <a:p>
            <a:r>
              <a:rPr lang="en-US"/>
              <a:t>Was hilft?</a:t>
            </a:r>
          </a:p>
          <a:p>
            <a:r>
              <a:rPr lang="en-US"/>
              <a:t/>
            </a:r>
          </a:p>
          <a:p>
            <a:r>
              <a:rPr lang="en-US"/>
              <a:t>Ernährung:</a:t>
            </a:r>
          </a:p>
          <a:p>
            <a:r>
              <a:rPr lang="en-US"/>
              <a:t>Ballaststoffreiche Kost (z. B. Gemüse, Hülsenfrüchte, Leinsamen)</a:t>
            </a:r>
          </a:p>
          <a:p>
            <a:r>
              <a:rPr lang="en-US"/>
              <a:t>Eiweiß zu jeder Mahlzeit</a:t>
            </a:r>
          </a:p>
          <a:p>
            <a:r>
              <a:rPr lang="en-US"/>
              <a:t>Bitterstoffe (z. B. Chicorée, Artischocken)</a:t>
            </a:r>
          </a:p>
          <a:p>
            <a:r>
              <a:rPr lang="en-US"/>
              <a:t/>
            </a:r>
          </a:p>
          <a:p>
            <a:r>
              <a:rPr lang="en-US"/>
              <a:t>Lebensstil:</a:t>
            </a:r>
          </a:p>
          <a:p>
            <a:r>
              <a:rPr lang="en-US"/>
              <a:t>Achtsames Essen (langsames Kauen, kein Multitasking)</a:t>
            </a:r>
          </a:p>
          <a:p>
            <a:r>
              <a:rPr lang="en-US"/>
              <a:t>Regelmäßiger Rhythmus: kein ständiges Snacking</a:t>
            </a:r>
          </a:p>
          <a:p>
            <a:r>
              <a:rPr lang="en-US"/>
              <a:t/>
            </a:r>
          </a:p>
          <a:p>
            <a:r>
              <a:rPr lang="en-US"/>
              <a:t>Ergänzend:</a:t>
            </a:r>
          </a:p>
          <a:p>
            <a:r>
              <a:rPr lang="en-US"/>
              <a:t/>
            </a:r>
          </a:p>
          <a:p>
            <a:r>
              <a:rPr lang="en-US"/>
              <a:t>Probiotika/Präbiotika → Darm beeinflusst Appetithormone</a:t>
            </a:r>
          </a:p>
          <a:p>
            <a:r>
              <a:rPr lang="en-US"/>
              <a:t>Magnesium und B-Vitamine beruhigen das Nervensystem</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Knochengesundheit! Erklreän, warum so wichtig! </a:t>
            </a:r>
          </a:p>
          <a:p>
            <a:r>
              <a:rPr lang="en-US"/>
              <a:t/>
            </a:r>
          </a:p>
          <a:p>
            <a:r>
              <a:rPr lang="en-US"/>
              <a:t>Östrogen schützt die Knochen. Mit seinem Rückgang steigt das Risiko für Knochenschwund (Osteoporose)</a:t>
            </a:r>
          </a:p>
          <a:p>
            <a:r>
              <a:rPr lang="en-US"/>
              <a:t/>
            </a:r>
          </a:p>
          <a:p>
            <a:r>
              <a:rPr lang="en-US"/>
              <a:t>Was hilft?</a:t>
            </a:r>
          </a:p>
          <a:p>
            <a:r>
              <a:rPr lang="en-US"/>
              <a:t/>
            </a:r>
          </a:p>
          <a:p>
            <a:r>
              <a:rPr lang="en-US"/>
              <a:t>Ernährung:</a:t>
            </a:r>
          </a:p>
          <a:p>
            <a:r>
              <a:rPr lang="en-US"/>
              <a:t>Calcium (z. B. Brokkoli, Sesam, Mandeln, Milchprodukte)</a:t>
            </a:r>
          </a:p>
          <a:p>
            <a:r>
              <a:rPr lang="en-US"/>
              <a:t>Vitamin D (Sonne, Fisch, NEM’s)</a:t>
            </a:r>
          </a:p>
          <a:p>
            <a:r>
              <a:rPr lang="en-US"/>
              <a:t>Darmgesundheit (Nährstoffaufnahme, Vit K2)</a:t>
            </a:r>
          </a:p>
          <a:p>
            <a:r>
              <a:rPr lang="en-US"/>
              <a:t/>
            </a:r>
          </a:p>
          <a:p>
            <a:r>
              <a:rPr lang="en-US"/>
              <a:t>Nährstoffe: </a:t>
            </a:r>
          </a:p>
          <a:p>
            <a:r>
              <a:rPr lang="en-US"/>
              <a:t>Calcium</a:t>
            </a:r>
          </a:p>
          <a:p>
            <a:r>
              <a:rPr lang="en-US"/>
              <a:t>Vitamin D</a:t>
            </a:r>
          </a:p>
          <a:p>
            <a:r>
              <a:rPr lang="en-US"/>
              <a:t>Vitamin K2</a:t>
            </a:r>
          </a:p>
          <a:p>
            <a:r>
              <a:rPr lang="en-US"/>
              <a:t>Magnesium</a:t>
            </a:r>
          </a:p>
          <a:p>
            <a:r>
              <a:rPr lang="en-US"/>
              <a:t>Bor</a:t>
            </a:r>
          </a:p>
          <a:p>
            <a:r>
              <a:rPr lang="en-US"/>
              <a:t/>
            </a:r>
          </a:p>
          <a:p>
            <a:r>
              <a:rPr lang="en-US"/>
              <a:t>Ergänzend:</a:t>
            </a:r>
          </a:p>
          <a:p>
            <a:r>
              <a:rPr lang="en-US"/>
              <a:t/>
            </a:r>
          </a:p>
          <a:p>
            <a:r>
              <a:rPr lang="en-US"/>
              <a:t>Knochendichte messen lassen mit DEXA-Scan  und Vit D, erklären, warum man Calcium nicht gut messen kann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Ziele:</a:t>
            </a:r>
          </a:p>
          <a:p>
            <a:r>
              <a:rPr lang="en-US"/>
              <a:t/>
            </a:r>
          </a:p>
          <a:p>
            <a:r>
              <a:rPr lang="en-US"/>
              <a:t>Satt und energiegeladen sein ohne zuzunehmen</a:t>
            </a:r>
          </a:p>
          <a:p>
            <a:r>
              <a:rPr lang="en-US"/>
              <a:t/>
            </a:r>
          </a:p>
          <a:p>
            <a:r>
              <a:rPr lang="en-US"/>
              <a:t>Im Schnitt werden 300-500 kcal weniger am Tag gebraucht. Die sollte man dann aber bei den nährstoffarmen LM einsparen, weil der Nährstoffbedarf selbst nicht sinkt! </a:t>
            </a:r>
          </a:p>
          <a:p>
            <a:r>
              <a:rPr lang="en-US"/>
              <a:t/>
            </a:r>
          </a:p>
          <a:p>
            <a:r>
              <a:rPr lang="en-US"/>
              <a:t>Man braucht auch gar nicht das ZIel haben, wieder das gewicht von früher zu erreichen. Schon 5-10% Körperfettreduktion bringen extrem viel, zB von 35% auf 30%. Dh zB, wenn man 80 wiegt, wäre es schon extrem hilfreich, 4kg zu reduzieren. </a:t>
            </a:r>
          </a:p>
          <a:p>
            <a:r>
              <a:rPr lang="en-US"/>
              <a:t/>
            </a:r>
          </a:p>
          <a:p>
            <a:r>
              <a:rPr lang="en-US"/>
              <a:t>-Muskeln aufbauen</a:t>
            </a:r>
          </a:p>
          <a:p>
            <a:r>
              <a:rPr lang="en-US"/>
              <a:t>-Knochenabbau verlangsamen</a:t>
            </a:r>
          </a:p>
          <a:p>
            <a:r>
              <a:rPr lang="en-US"/>
              <a:t>-Entzündungen reduzieren</a:t>
            </a:r>
          </a:p>
          <a:p>
            <a:r>
              <a:rPr lang="en-US"/>
              <a:t/>
            </a:r>
          </a:p>
          <a:p>
            <a:r>
              <a:rPr lang="en-US"/>
              <a:t>Empfehlenswerte Maßnahmen (bestimmt für viele nichts neues, aber ich werde trotzdem nicht müde, das immer wieder zu wiederholen):</a:t>
            </a:r>
          </a:p>
          <a:p>
            <a:r>
              <a:rPr lang="en-US"/>
              <a:t/>
            </a:r>
          </a:p>
          <a:p>
            <a:r>
              <a:rPr lang="en-US"/>
              <a:t>-Gemüse und Ballaststoffe in den Mittelpunkt stellen</a:t>
            </a:r>
          </a:p>
          <a:p>
            <a:r>
              <a:rPr lang="en-US"/>
              <a:t>-Protein zu jeder Mahlzeit (30g)</a:t>
            </a:r>
          </a:p>
          <a:p>
            <a:r>
              <a:rPr lang="en-US"/>
              <a:t>-Komplexe statt einfacher Kohlenhydrate </a:t>
            </a:r>
          </a:p>
          <a:p>
            <a:r>
              <a:rPr lang="en-US"/>
              <a:t>-Viel trinken</a:t>
            </a:r>
          </a:p>
          <a:p>
            <a:r>
              <a:rPr lang="en-US"/>
              <a:t>-Pflanzenbasierte mediterrane Ernährung</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Die Ernährungspyramide in den Wechseljahren. Da sieht man auch schon, wie schön bunt und abwechslungsreich die Ernährung sein kann und dass es hier nicht um Verzicht geht sondern nur um eine Umstellung. </a:t>
            </a:r>
          </a:p>
          <a:p>
            <a:r>
              <a:rPr lang="en-US"/>
              <a:t/>
            </a:r>
          </a:p>
          <a:p>
            <a:r>
              <a:rPr lang="en-US"/>
              <a:t>Quasi unbegrenzt: Gemüse und zuckerarmes Obst</a:t>
            </a:r>
          </a:p>
          <a:p>
            <a:r>
              <a:rPr lang="en-US"/>
              <a:t>Auf der nächsten Stufe, also auch so oft wie mögl. hochwertige eiweißreiche LM, zB TOfu, Tempeh, Hülsenfrüchte, Joghuirt, Eier Fisch, magres Fleisch</a:t>
            </a:r>
          </a:p>
          <a:p>
            <a:r>
              <a:rPr lang="en-US"/>
              <a:t/>
            </a:r>
          </a:p>
          <a:p>
            <a:r>
              <a:rPr lang="en-US"/>
              <a:t>Tägl. in kl. Mengen: gesunde Fette wie Fisch, Nüsse, Samen, Leinöl, Olivenöl</a:t>
            </a:r>
          </a:p>
          <a:p>
            <a:r>
              <a:rPr lang="en-US"/>
              <a:t/>
            </a:r>
          </a:p>
          <a:p>
            <a:r>
              <a:rPr lang="en-US"/>
              <a:t>Etweas weniger, aber auch täglich in kleinen Mengen: komplexe KH wie Vollkorn, tierische Proteinquellen wie Fleisch oder Käse</a:t>
            </a:r>
          </a:p>
          <a:p>
            <a:r>
              <a:rPr lang="en-US"/>
              <a:t/>
            </a:r>
          </a:p>
          <a:p>
            <a:r>
              <a:rPr lang="en-US"/>
              <a:t>Und selten, aber auch nicht verboten (es sei denn, man möchte es eh nicht essen oder trinken): Süßigkeiten, Allkohol</a:t>
            </a:r>
          </a:p>
          <a:p>
            <a:r>
              <a:rPr lang="en-US"/>
              <a:t/>
            </a:r>
          </a:p>
          <a:p>
            <a:r>
              <a:rPr lang="en-US"/>
              <a:t>FlexiCarb-Pronzip funktioniert auch gut, wenn man gerne KH isst: je mehr man sich bewegt, destio mehr KH sind unproblematisch</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Der gesunde Teller</a:t>
            </a:r>
          </a:p>
          <a:p>
            <a:r>
              <a:rPr lang="en-US"/>
              <a:t>50% Gemsüe (Obst)</a:t>
            </a:r>
          </a:p>
          <a:p>
            <a:r>
              <a:rPr lang="en-US"/>
              <a:t>30% Protein</a:t>
            </a:r>
          </a:p>
          <a:p>
            <a:r>
              <a:rPr lang="en-US"/>
              <a:t>20% KH</a:t>
            </a:r>
          </a:p>
          <a:p>
            <a:r>
              <a:rPr lang="en-US"/>
              <a:t>Etwas Fette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Bildung von kurzkettigen Fettsäuren (SCFA’s)</a:t>
            </a:r>
          </a:p>
          <a:p>
            <a:r>
              <a:rPr lang="en-US"/>
              <a:t>entzündungshemmend</a:t>
            </a:r>
          </a:p>
          <a:p>
            <a:r>
              <a:rPr lang="en-US"/>
              <a:t>verbessern die Darmgesundheit</a:t>
            </a:r>
          </a:p>
          <a:p>
            <a:r>
              <a:rPr lang="en-US"/>
              <a:t>regulieren den Blutzuckerspiegel</a:t>
            </a:r>
          </a:p>
          <a:p>
            <a:r>
              <a:rPr lang="en-US"/>
              <a:t/>
            </a:r>
          </a:p>
          <a:p>
            <a:r>
              <a:rPr lang="en-US"/>
              <a:t>Förderung einer gesunden Darmbesiedlung</a:t>
            </a:r>
          </a:p>
          <a:p>
            <a:r>
              <a:rPr lang="en-US"/>
              <a:t>Verdauungsfördernd</a:t>
            </a:r>
          </a:p>
          <a:p>
            <a:r>
              <a:rPr lang="en-US"/>
              <a:t>Stärkung des Immunsystems</a:t>
            </a:r>
          </a:p>
          <a:p>
            <a:r>
              <a:rPr lang="en-US"/>
              <a:t>Einfluss auf Hormone, Stimmung und Wohlbefinden</a:t>
            </a:r>
          </a:p>
          <a:p>
            <a:r>
              <a:rPr lang="en-US"/>
              <a:t>Förderung der Verträglichkeit von Lebensmitteln</a:t>
            </a:r>
          </a:p>
          <a:p>
            <a:r>
              <a:rPr lang="en-US"/>
              <a:t/>
            </a:r>
          </a:p>
          <a:p>
            <a:r>
              <a:rPr lang="en-US"/>
              <a:t>Prävention von Erkrankungen</a:t>
            </a:r>
          </a:p>
          <a:p>
            <a:r>
              <a:rPr lang="en-US"/>
              <a:t>Herz-Kreislauf-Erkrankungen</a:t>
            </a:r>
          </a:p>
          <a:p>
            <a:r>
              <a:rPr lang="en-US"/>
              <a:t>Typ-2-Diabetes</a:t>
            </a:r>
          </a:p>
          <a:p>
            <a:r>
              <a:rPr lang="en-US"/>
              <a:t>Bestimmte Krebsarten</a:t>
            </a:r>
          </a:p>
          <a:p>
            <a:r>
              <a:rPr lang="en-US"/>
              <a:t/>
            </a:r>
          </a:p>
          <a:p>
            <a:r>
              <a:rPr lang="en-US"/>
              <a:t>___</a:t>
            </a:r>
          </a:p>
          <a:p>
            <a:r>
              <a:rPr lang="en-US"/>
              <a:t/>
            </a:r>
          </a:p>
          <a:p>
            <a:r>
              <a:rPr lang="en-US"/>
              <a:t>Ballaststoffreiche Lebensmittel bieten mehrere Vorteile, besonders für Frauen in den Wechseljahren. Hier sind einige der wichtigsten Vorteile, die durch wissenschaftliche Forschung gestützt werden:</a:t>
            </a:r>
          </a:p>
          <a:p>
            <a:r>
              <a:rPr lang="en-US"/>
              <a:t/>
            </a:r>
          </a:p>
          <a:p>
            <a:r>
              <a:rPr lang="en-US"/>
              <a:t>Bildung von Kurzkettigen Fettsäuren (SCFAs): Ballaststoffe, insbesondere lösliche Ballaststoffe, werden im Dickdarm von der Darmmikrobiota fermentiert, was zur Bildung von SCFAs wie Acetat, Propionat und Butyrat führt. Diese SCFAs haben mehrere gesundheitsfördernde Effekte:</a:t>
            </a:r>
          </a:p>
          <a:p>
            <a:r>
              <a:rPr lang="en-US"/>
              <a:t/>
            </a:r>
          </a:p>
          <a:p>
            <a:r>
              <a:rPr lang="en-US"/>
              <a:t>Entzündungshemmung: SCFAs spielen eine Rolle bei der Reduzierung von Entzündungen. Entzündungen sind ein Schlüsselfaktor bei vielen chronischen Erkrankungen, die in den Wechseljahren häufiger auftreten, wie Herzkrankheiten und Typ-2-Diabetes.</a:t>
            </a:r>
          </a:p>
          <a:p>
            <a:r>
              <a:rPr lang="en-US"/>
              <a:t>Verbesserung der Darmgesundheit: SCFAs tragen zur Gesundheit der Darmzellen bei und können das Risiko für Darmerkrankungen verringern.</a:t>
            </a:r>
          </a:p>
          <a:p>
            <a:r>
              <a:rPr lang="en-US"/>
              <a:t>Regulierung des Blutzuckerspiegels: SCFAs können helfen, den Blutzuckerspiegel zu stabilisieren, was für die Prävention von Stoffwechselstörungen wichtig ist.</a:t>
            </a:r>
          </a:p>
          <a:p>
            <a:r>
              <a:rPr lang="en-US"/>
              <a:t>Förderung einer gesunden Darmflora: Ballaststoffe sind essenziell für eine gesunde Darmmikrobiota. Eine ausgewogene Darmflora ist mit verschiedenen gesundheitlichen Vorteilen verbunden, darunter:</a:t>
            </a:r>
          </a:p>
          <a:p>
            <a:r>
              <a:rPr lang="en-US"/>
              <a:t/>
            </a:r>
          </a:p>
          <a:p>
            <a:r>
              <a:rPr lang="en-US"/>
              <a:t>Verbesserte Verdauung: Eine gesunde Darmflora kann Verdauungsprobleme, die in den Wechseljahren häufiger auftreten, wie Blähungen und Verstopfung, lindern.</a:t>
            </a:r>
          </a:p>
          <a:p>
            <a:r>
              <a:rPr lang="en-US"/>
              <a:t>Stärkung des Immunsystems: Ein großer Teil des Immunsystems befindet sich im Darm. Eine gesunde Darmflora unterstützt daher die Immunfunktion.</a:t>
            </a:r>
          </a:p>
          <a:p>
            <a:r>
              <a:rPr lang="en-US"/>
              <a:t>Stimmung und Wohlbefinden: Die Darm-Hirn-Achse spielt eine Rolle bei der Regulation der Stimmung. Eine gesunde Darmflora kann das Risiko für Depressionen und Angstzustände verringern, was besonders in den Wechseljahren relevant ist.</a:t>
            </a:r>
          </a:p>
          <a:p>
            <a:r>
              <a:rPr lang="en-US"/>
              <a:t>Prävention von Erkrankungen: Ballaststoffe können das Risiko für mehrere Erkrankungen reduzieren, die im mittleren und höheren Lebensalter häufiger auftreten:</a:t>
            </a:r>
          </a:p>
          <a:p>
            <a:r>
              <a:rPr lang="en-US"/>
              <a:t/>
            </a:r>
          </a:p>
          <a:p>
            <a:r>
              <a:rPr lang="en-US"/>
              <a:t>Herz-Kreislauf-Erkrankungen: Ballaststoffe können helfen, Cholesterinspiegel und Blutdruck zu senken, was das Risiko für Herz-Kreislauf-Erkrankungen verringert.</a:t>
            </a:r>
          </a:p>
          <a:p>
            <a:r>
              <a:rPr lang="en-US"/>
              <a:t>Typ-2-Diabetes: Durch die Stabilisierung des Blutzuckerspiegels können Ballaststoffe das Risiko für die Entwicklung von Typ-2-Diabetes reduzieren.</a:t>
            </a:r>
          </a:p>
          <a:p>
            <a:r>
              <a:rPr lang="en-US"/>
              <a:t>Bestimmte Krebsarten: Es gibt Hinweise darauf, dass eine ballaststoffreiche Ernährung das Risiko für bestimmte Krebsarten, wie Darmkrebs, senken kann.</a:t>
            </a:r>
          </a:p>
          <a:p>
            <a:r>
              <a:rPr lang="en-US"/>
              <a:t>Zusammenfassend lässt sich sagen, dass ballaststoffreiche Lebensmittel in den Wechseljahren durch die Förderung einer gesunden Darmflora, die Bildung von SCFAs und die damit verbundenen entzündungshemmenden und metabolischen Effekte, sowie durch die Prävention von altersbedingten Erkrankungen von großem Nutzen sein können. Es ist wichtig, eine Vielfalt an ballaststoffreichen Lebensmitteln wie Vollkornprodukte, Hülsenfrüchte, Gemüse und Obst in die tägliche Ernährung zu integrieren.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Vorteile von ausreichend Protein in den Wechseljahren</a:t>
            </a:r>
          </a:p>
          <a:p>
            <a:r>
              <a:rPr lang="en-US"/>
              <a:t/>
            </a:r>
          </a:p>
          <a:p>
            <a:r>
              <a:rPr lang="en-US"/>
              <a:t>• Erhalt von Muskelmasse &amp; Kraft</a:t>
            </a:r>
          </a:p>
          <a:p>
            <a:r>
              <a:rPr lang="en-US"/>
              <a:t>○ unterstützt Muskelproteinsynthese</a:t>
            </a:r>
          </a:p>
          <a:p>
            <a:r>
              <a:rPr lang="en-US"/>
              <a:t>○ wirkt altersbedingtem Muskelabbau entgegen</a:t>
            </a:r>
          </a:p>
          <a:p>
            <a:r>
              <a:rPr lang="en-US"/>
              <a:t>○ wichtig in Kombination mit Krafttraining</a:t>
            </a:r>
          </a:p>
          <a:p>
            <a:r>
              <a:rPr lang="en-US"/>
              <a:t/>
            </a:r>
          </a:p>
          <a:p>
            <a:r>
              <a:rPr lang="en-US"/>
              <a:t>• Sättigung &amp; Gewichtsmanagement</a:t>
            </a:r>
          </a:p>
          <a:p>
            <a:r>
              <a:rPr lang="en-US"/>
              <a:t>○ macht länger satt</a:t>
            </a:r>
          </a:p>
          <a:p>
            <a:r>
              <a:rPr lang="en-US"/>
              <a:t>○ hilft, Heißhunger zu reduzieren</a:t>
            </a:r>
          </a:p>
          <a:p>
            <a:r>
              <a:rPr lang="en-US"/>
              <a:t>○ unterstützt den Erhalt fettfreier Masse beim Abnehmen</a:t>
            </a:r>
          </a:p>
          <a:p>
            <a:r>
              <a:rPr lang="en-US"/>
              <a:t/>
            </a:r>
          </a:p>
          <a:p>
            <a:r>
              <a:rPr lang="en-US"/>
              <a:t>• Stoffwechsel, Knochen &amp; Regeneration</a:t>
            </a:r>
          </a:p>
          <a:p>
            <a:r>
              <a:rPr lang="en-US"/>
              <a:t>○ unterstützt Blutzucker- und Energiestoffwechsel</a:t>
            </a:r>
          </a:p>
          <a:p>
            <a:r>
              <a:rPr lang="en-US"/>
              <a:t>○ wichtig für Knochenmatrix und Sturzprävention</a:t>
            </a:r>
          </a:p>
          <a:p>
            <a:r>
              <a:rPr lang="en-US"/>
              <a:t>○ fördert Regeneration nach Sport und Alltagbelastung</a:t>
            </a:r>
          </a:p>
          <a:p>
            <a:r>
              <a:rPr lang="en-US"/>
              <a:t/>
            </a:r>
          </a:p>
          <a:p>
            <a:r>
              <a:rPr lang="en-US"/>
              <a:t>Merksatz unten auf der Folie:</a:t>
            </a:r>
          </a:p>
          <a:p>
            <a:r>
              <a:rPr lang="en-US"/>
              <a:t>Protein ist kein Diät-Hack, sondern ein Baustein für Muskeln, Stoffwechsel und gesundes Altern.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aus den Muskenln werden bei Sport/ Krafttraining Myokine  freigesetzt. Je mehr Muskeln wir aufbauen und je öfter wir sie bewegen, desto mehr können wir von den positiven Effekten profitieren und die spielen auch im Hormon-SToffwechsel eine Rolle. Deshalb ist es empfehlenswert, durch ausreichend Eiweiß und angepasstes Training die Muskeln auch zu benutzen. </a:t>
            </a:r>
          </a:p>
          <a:p>
            <a:r>
              <a:rPr lang="en-US"/>
              <a:t/>
            </a:r>
          </a:p>
          <a:p>
            <a:r>
              <a:rPr lang="en-US"/>
              <a:t>Positive Auswirkungen von Myokinen:</a:t>
            </a:r>
          </a:p>
          <a:p>
            <a:r>
              <a:rPr lang="en-US"/>
              <a:t/>
            </a:r>
          </a:p>
          <a:p>
            <a:r>
              <a:rPr lang="en-US"/>
              <a:t>Stimmungsregulation:</a:t>
            </a:r>
          </a:p>
          <a:p>
            <a:r>
              <a:rPr lang="en-US"/>
              <a:t/>
            </a:r>
          </a:p>
          <a:p>
            <a:r>
              <a:rPr lang="en-US"/>
              <a:t>Myokine wie Brain-Derived Neurotrophic Factor (BDNF) spielen eine wichtige Rolle bei der neuronalen Plastizität und der Gehirngesundheit. Regelmäßige Bewegung, die die Freisetzung von BDNF fördert, kann depressive Symptome lindern und die Stimmung verbessern​.</a:t>
            </a:r>
          </a:p>
          <a:p>
            <a:r>
              <a:rPr lang="en-US"/>
              <a:t/>
            </a:r>
          </a:p>
          <a:p>
            <a:r>
              <a:rPr lang="en-US"/>
              <a:t>Hormonelles Gleichgewicht:</a:t>
            </a:r>
          </a:p>
          <a:p>
            <a:r>
              <a:rPr lang="en-US"/>
              <a:t/>
            </a:r>
          </a:p>
          <a:p>
            <a:r>
              <a:rPr lang="en-US"/>
              <a:t>Körperliche Aktivität und die damit einhergehende Freisetzung von Myokinen können dazu beitragen, das Gleichgewicht zwischen verschiedenen Hormonen wie Östrogen und Progesteron zu fördern.</a:t>
            </a:r>
          </a:p>
          <a:p>
            <a:r>
              <a:rPr lang="en-US"/>
              <a:t/>
            </a:r>
          </a:p>
          <a:p>
            <a:r>
              <a:rPr lang="en-US"/>
              <a:t>Verbesserung des Glukosestoffwechsels: Myokine können dazu beitragen, die Insulinsensitivität zu verbessern und spielen eine Rolle bei der Regulierung des Blutzuckerspiegels.</a:t>
            </a:r>
          </a:p>
          <a:p>
            <a:r>
              <a:rPr lang="en-US"/>
              <a:t/>
            </a:r>
          </a:p>
          <a:p>
            <a:r>
              <a:rPr lang="en-US"/>
              <a:t>Entzündungshemmende Wirkung: Einige Myokine wirken entzündungshemmend und können helfen, chronische Entzündungen zu reduzieren, die mit verschiedenen Krankheiten verbunden sind.</a:t>
            </a:r>
          </a:p>
          <a:p>
            <a:r>
              <a:rPr lang="en-US"/>
              <a:t/>
            </a:r>
          </a:p>
          <a:p>
            <a:r>
              <a:rPr lang="en-US"/>
              <a:t>Fettstoffwechsel: Myokine beeinflussen auch den Lipidmetabolismus und können dabei helfen, die Fettverbrennung zu fördern und die Lagerung von Fett zu reduzieren.</a:t>
            </a:r>
          </a:p>
          <a:p>
            <a:r>
              <a:rPr lang="en-US"/>
              <a:t>Gesundheit des Gehirns: Myokine tragen zur neuroprotektiven Wirkung von regelmäßiger körperlicher Aktivität bei und können die kognitive Funktion unterstützen.</a:t>
            </a:r>
          </a:p>
          <a:p>
            <a:r>
              <a:rPr lang="en-US"/>
              <a:t>Eiweiß und Krafttraining im Menstruationszyklus:</a:t>
            </a:r>
          </a:p>
          <a:p>
            <a:r>
              <a:rPr lang="en-US"/>
              <a:t>Die Integration von regelmäßigem Krafttraining und ausreichender Eiweißzufuhr in allen Phasen des Menstruationszyklus kann mehrere Vorteile bieten, insbesondere in Bezug auf die Produktion und Freisetzung von Myokinen:</a:t>
            </a:r>
          </a:p>
          <a:p>
            <a:r>
              <a:rPr lang="en-US"/>
              <a:t/>
            </a:r>
          </a:p>
          <a:p>
            <a:r>
              <a:rPr lang="en-US"/>
              <a:t>Unterstützung der Muskelgesundheit und -funktion: Regelmäßiges Krafttraining fördert den Muskelaufbau und Erhalt der Muskelmasse. </a:t>
            </a:r>
          </a:p>
          <a:p>
            <a:r>
              <a:rPr lang="en-US"/>
              <a:t/>
            </a:r>
          </a:p>
          <a:p>
            <a:r>
              <a:rPr lang="en-US"/>
              <a:t>Angepasst an den Energiezustand: Das Training kann je nach Phase des Zyklus angepasst werden, um den aktuellen Energiezustand und hormonelle Schwankungen zu berücksichtigen. </a:t>
            </a:r>
          </a:p>
          <a:p>
            <a:r>
              <a:rPr lang="en-US"/>
              <a:t/>
            </a:r>
          </a:p>
          <a:p>
            <a:r>
              <a:rPr lang="en-US"/>
              <a:t>Vor allem vor und während der Periode, wenn man sich etwas müder fühlt, kann man die Trainingsintensität reduzieren, aber ganz auslassen ist nicht so sinnvoll. Kann ja auch Yoga sein oder Pilates. </a:t>
            </a:r>
          </a:p>
          <a:p>
            <a:r>
              <a:rPr lang="en-US"/>
              <a:t/>
            </a:r>
          </a:p>
          <a:p>
            <a:r>
              <a:rPr lang="en-US"/>
              <a:t>Achtet auch auf eine ausreichende Proteinversorgung, weil ausreichend Eiweiß ja Voraussetzung für die Reparatur und den Aufbau von Muskelgewebe ist. Dadruch maximiert ihr letztlich auch die Freisetzung und die Vorteile von Myokinen.</a:t>
            </a:r>
          </a:p>
          <a:p>
            <a:r>
              <a:rPr lang="en-US"/>
              <a:t/>
            </a:r>
          </a:p>
          <a:p>
            <a:r>
              <a:rPr lang="en-US"/>
              <a:t>Angesichts der positiven Auswirkungen von Myokinen und der wichtigen Rolle von regelmäßigem Krafttraining und adäquater Proteinversorgung ist es ratsam, diese Faktoren in den täglichen Lebensstil zu integrieren. Dies gilt insbesondere für Frauen, da sie durch den Menstruationszyklus verschiedenen hormonellen Veränderungen unterliegen, die den Stoffwechsel, die Energieverfügbarkeit und die körperliche Leistungsfähigkeit beeinflussen können. Regelmäßige körperliche Aktivität und eine ausgewogene Ernährung sind also in jeder Zyklusphase empfehlenswert.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HeTofu, Tempeh, Sojamilch, Sojajoghurt, Edamame</a:t>
            </a:r>
          </a:p>
          <a:p>
            <a:r>
              <a:rPr lang="en-US"/>
              <a:t/>
            </a:r>
          </a:p>
          <a:p>
            <a:r>
              <a:rPr lang="en-US"/>
              <a:t>Spannend ist hier Soja: Es enthält Isoflavone wie Genistein, die strukturell dem Östrogen ähneln, aber deutlich schwächer wirken. Sie binden bevorzugt an ER-β – einem Rezeptor, der eher antitumoral und stoffwechselregulierend wirkt. Dadurch konkurrieren sie mit dem körpereigenen, stärkeren Östradiol um die Rezeptoren und können dessen Wirkung regulieren, bzw, bei Östrogenüberschuss sogar abschwächen. Bei Östrogenmangel dagegen kommt dann die östrogenartige Wirkung zum Tragen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Es ist nicht für jeden etwas, aber pauschal allen abraten würde ich auch nicht, weil ich sehr oft ute Erfahungen damit gemacht habe und jeder Körper einfach anders ist. </a:t>
            </a:r>
          </a:p>
          <a:p>
            <a:r>
              <a:rPr lang="en-US"/>
              <a:t>Wenn man gut damit zurecht kommt, zb 14 oder 16 Std zu fasten und entsp die anderen 10 oder 8 Std zum Essen zu nutzen, kann man das gut machen, weil es dann einige VT bieten kann. Aber manche Frauen stresst es zusätzlich, dann lieber lassen. </a:t>
            </a:r>
          </a:p>
          <a:p>
            <a:r>
              <a:rPr lang="en-US"/>
              <a:t/>
            </a:r>
          </a:p>
          <a:p>
            <a:r>
              <a:rPr lang="en-US"/>
              <a:t>Gewichtsmanagement</a:t>
            </a:r>
          </a:p>
          <a:p>
            <a:r>
              <a:rPr lang="en-US"/>
              <a:t>Unterstützt bei der Kontrolle des Körpergewichts.</a:t>
            </a:r>
          </a:p>
          <a:p>
            <a:r>
              <a:rPr lang="en-US"/>
              <a:t>Reduziert Gesamtkalorienaufnahme.</a:t>
            </a:r>
          </a:p>
          <a:p>
            <a:r>
              <a:rPr lang="en-US"/>
              <a:t>Kurbelt den verlangsamten Stoffwechsel an.</a:t>
            </a:r>
          </a:p>
          <a:p>
            <a:r>
              <a:rPr lang="en-US"/>
              <a:t>Zelluläre Autophagie und Zellreinigung</a:t>
            </a:r>
          </a:p>
          <a:p>
            <a:r>
              <a:rPr lang="en-US"/>
              <a:t>Stimuliert die Autophagie (Zellreinigungsprozess).</a:t>
            </a:r>
          </a:p>
          <a:p>
            <a:r>
              <a:rPr lang="en-US"/>
              <a:t>Verbessert die Zellgesundheit.</a:t>
            </a:r>
          </a:p>
          <a:p>
            <a:r>
              <a:rPr lang="en-US"/>
              <a:t>Trägt zur Prävention altersbedingter Krankheiten bei.</a:t>
            </a:r>
          </a:p>
          <a:p>
            <a:r>
              <a:rPr lang="en-US"/>
              <a:t>Verbesserung der Insulinsensitivität</a:t>
            </a:r>
          </a:p>
          <a:p>
            <a:r>
              <a:rPr lang="en-US"/>
              <a:t>Kann Insulinsensitivität steigern.</a:t>
            </a:r>
          </a:p>
          <a:p>
            <a:r>
              <a:rPr lang="en-US"/>
              <a:t>Verringert das Risiko für Typ-2-Diabetes.</a:t>
            </a:r>
          </a:p>
          <a:p>
            <a:r>
              <a:rPr lang="en-US"/>
              <a:t>Besonders relevant aufgrund hormoneller Veränderungen.</a:t>
            </a:r>
          </a:p>
          <a:p>
            <a:r>
              <a:rPr lang="en-US"/>
              <a:t>Reduktion von Entzündungen</a:t>
            </a:r>
          </a:p>
          <a:p>
            <a:r>
              <a:rPr lang="en-US"/>
              <a:t>Potenziell entzündungshemmende Effekte.</a:t>
            </a:r>
          </a:p>
          <a:p>
            <a:r>
              <a:rPr lang="en-US"/>
              <a:t>Kann Risiken für altersbedingte Erkrankungen senken.</a:t>
            </a:r>
          </a:p>
          <a:p>
            <a:r>
              <a:rPr lang="en-US"/>
              <a:t>Reduktion der mit Entzündungen verbundenen Wechseljahres-Beschwerden.</a:t>
            </a:r>
          </a:p>
          <a:p>
            <a:r>
              <a:rPr lang="en-US"/>
              <a:t>Positive Auswirkungen auf Wechseljahresbeschwerden</a:t>
            </a:r>
          </a:p>
          <a:p>
            <a:r>
              <a:rPr lang="en-US"/>
              <a:t>Indirekte Linderung einiger Symptome der Wechseljahre.</a:t>
            </a:r>
          </a:p>
          <a:p>
            <a:r>
              <a:rPr lang="en-US"/>
              <a:t>Verbessert allgemeine Gesundheit und Körperzusammensetzung.</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 Zyklushälfte: Wenn der Bauch träge wird</a:t>
            </a:r>
          </a:p>
          <a:p>
            <a:r>
              <a:rPr lang="en-US"/>
              <a:t/>
            </a:r>
          </a:p>
          <a:p>
            <a:r>
              <a:rPr lang="en-US"/>
              <a:t>Viele Frauen haben dann mehr Blähbauch, Völlegefühl oder Verstopfung.</a:t>
            </a:r>
          </a:p>
          <a:p>
            <a:r>
              <a:rPr lang="en-US"/>
              <a:t>Das heißt nicht automatisch: „Ich esse falsch.“</a:t>
            </a:r>
          </a:p>
          <a:p>
            <a:r>
              <a:rPr lang="en-US"/>
              <a:t/>
            </a:r>
          </a:p>
          <a:p>
            <a:r>
              <a:rPr lang="en-US"/>
              <a:t>Hilfreich statt kompliziert:</a:t>
            </a:r>
          </a:p>
          <a:p>
            <a:r>
              <a:rPr lang="en-US"/>
              <a:t>Seed Cycling und andere Strategien nicht nötig, sie können nur noch mehr stressen. Lieber symptomorientiert schauen. Vielen macht ja vor allem eine sehr träge Verdauung in der 2. ZH zu schaffen:</a:t>
            </a:r>
          </a:p>
          <a:p>
            <a:r>
              <a:rPr lang="en-US"/>
              <a:t/>
            </a:r>
          </a:p>
          <a:p>
            <a:r>
              <a:rPr lang="en-US"/>
              <a:t>Regelmäßig essen</a:t>
            </a:r>
          </a:p>
          <a:p>
            <a:r>
              <a:rPr lang="en-US"/>
              <a:t>Warm &amp; gekocht statt viel Rohkost</a:t>
            </a:r>
          </a:p>
          <a:p>
            <a:r>
              <a:rPr lang="en-US"/>
              <a:t>Lösliche Ballaststoffe, z. B. Hafer, Kiwi, Flohsamenschalen</a:t>
            </a:r>
          </a:p>
          <a:p>
            <a:r>
              <a:rPr lang="en-US"/>
              <a:t>10–15 Min. Bewegung nach dem Essen</a:t>
            </a:r>
          </a:p>
          <a:p>
            <a:r>
              <a:rPr lang="en-US"/>
              <a:t>Kohlensäure, Zuckeralkohole &amp; Inulin-Produkte testweise reduzieren</a:t>
            </a:r>
          </a:p>
          <a:p>
            <a:r>
              <a:rPr lang="en-US"/>
              <a:t>Verstopfung früh gegensteuern</a:t>
            </a:r>
          </a:p>
          <a:p>
            <a:r>
              <a:rPr lang="en-US"/>
              <a:t>Pfefferminz-Kapseln  zB Carmenthin oder von AL</a:t>
            </a:r>
          </a:p>
          <a:p>
            <a:r>
              <a:rPr lang="en-US"/>
              <a:t>(magensaftresistent)</a:t>
            </a:r>
          </a:p>
          <a:p>
            <a:r>
              <a:rPr lang="en-US"/>
              <a:t/>
            </a:r>
          </a:p>
          <a:p>
            <a:r>
              <a:rPr lang="en-US"/>
              <a:t>Bitterstoffe </a:t>
            </a:r>
          </a:p>
          <a:p>
            <a:r>
              <a:rPr lang="en-US"/>
              <a:t/>
            </a:r>
          </a:p>
          <a:p>
            <a:r>
              <a:rPr lang="en-US"/>
              <a:t>Merksatz:</a:t>
            </a:r>
          </a:p>
          <a:p>
            <a:r>
              <a:rPr lang="en-US"/>
              <a:t>Keine Zyklus-Diät. Lieber Beschwerden ernst nehmen und gezielt entlasten.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Jetzt haben wir viel Wissen aufgefrischt oder auch dazugelernt, aber wenn jetzt der Alltag dazwischenkommt, sind vielleicht alle Vorsätze wieder dahin. Damit das nicht passiert, sind hier ein paar Tipps: </a:t>
            </a:r>
          </a:p>
          <a:p>
            <a:r>
              <a:rPr lang="en-US"/>
              <a:t/>
            </a:r>
          </a:p>
          <a:p>
            <a:r>
              <a:rPr lang="en-US"/>
              <a:t>80/20 statt 100 % Perfektion</a:t>
            </a:r>
          </a:p>
          <a:p>
            <a:r>
              <a:rPr lang="en-US"/>
              <a:t>Fokus auf Regelmäßigkeit statt Dogmen</a:t>
            </a:r>
          </a:p>
          <a:p>
            <a:r>
              <a:rPr lang="en-US"/>
              <a:t>Kleine Ausnahmen mit Genuss einbauen – ohne schlechtes Gewissen</a:t>
            </a:r>
          </a:p>
          <a:p>
            <a:r>
              <a:rPr lang="en-US"/>
              <a:t>Meal Prep light – spart Zeit &amp; Nerven</a:t>
            </a:r>
          </a:p>
          <a:p>
            <a:r>
              <a:rPr lang="en-US"/>
              <a:t>2–3 Bausteine vorbereiten: z. B. Ofengemüse, Quinoa, Hähnchen oder Linsenbolognese</a:t>
            </a:r>
          </a:p>
          <a:p>
            <a:r>
              <a:rPr lang="en-US"/>
              <a:t>Portioniert im Glas: eiweißreiche Snacks (Skyr mit Nüssen, Linsensalat, Overnight Oats mit Proteinpulver)</a:t>
            </a:r>
          </a:p>
          <a:p>
            <a:r>
              <a:rPr lang="en-US"/>
              <a:t>„Baukasten-Küche“: immer was Kombinierbares im Kühlschrank oder TK</a:t>
            </a:r>
          </a:p>
          <a:p>
            <a:r>
              <a:rPr lang="en-US"/>
              <a:t>Mindset: Ich koche/ esse für mein Wohlbefinden</a:t>
            </a:r>
          </a:p>
          <a:p>
            <a:r>
              <a:rPr lang="en-US"/>
              <a:t>Essen als Selbstfürsorge – wie Zähneputzen</a:t>
            </a:r>
          </a:p>
          <a:p>
            <a:r>
              <a:rPr lang="en-US"/>
              <a:t>Wer vorbereitet ist, fällt nicht ins Tief: Vorratsschrank &amp; TK smart bestücken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Manchmal fällt es auch schwerer, wenn andere im Umfeld dafür wenig verständnis haben. Dann hilft es immer wieder den Fokus auf die eigenen Ziele zu richten. </a:t>
            </a:r>
          </a:p>
          <a:p>
            <a:r>
              <a:rPr lang="en-US"/>
              <a:t>Was will ich für mich? Mehr Energie, weniger Gelenkbeschwerden, weniger Bauchfett?</a:t>
            </a:r>
          </a:p>
          <a:p>
            <a:r>
              <a:rPr lang="en-US"/>
              <a:t>Wenn man das eigene „Warum“ kennt– fällt es leichter, dabei zu bleiben.</a:t>
            </a:r>
          </a:p>
          <a:p>
            <a:r>
              <a:rPr lang="en-US"/>
              <a:t>Selbstbewusst und offen kommunizieren:</a:t>
            </a:r>
          </a:p>
          <a:p>
            <a:r>
              <a:rPr lang="en-US"/>
              <a:t>„Ich hab gerade Lust, das mal so auszuprobieren.“</a:t>
            </a:r>
          </a:p>
          <a:p>
            <a:r>
              <a:rPr lang="en-US"/>
              <a:t>Alternativen mitbringen: gesunder Kuchen, eigenes Dressing, gute Snacks – andere profitieren oft mit.</a:t>
            </a:r>
          </a:p>
          <a:p>
            <a:r>
              <a:rPr lang="en-US"/>
              <a:t>Verbündete suchen</a:t>
            </a:r>
          </a:p>
          <a:p>
            <a:r>
              <a:rPr lang="en-US"/>
              <a:t>Freundin, Kollegin oder Onlinegruppe mit ähnlichen Zielen.</a:t>
            </a:r>
          </a:p>
          <a:p>
            <a:r>
              <a:rPr lang="en-US"/>
              <a:t>Genuss nicht vergessen</a:t>
            </a:r>
          </a:p>
          <a:p>
            <a:r>
              <a:rPr lang="en-US"/>
              <a:t>Lieblingsgerichte essen, aber gesünder gestalten (z. B. mit Sprossen oder Microgreens toppen, Lasagne mit Linsen, Pizza mit Eiweißboden)</a:t>
            </a:r>
          </a:p>
          <a:p>
            <a:r>
              <a:rPr lang="en-US"/>
              <a:t>Leckere natürliche Aromen nutzen: Kräuter, Zitrone, Umami (z. B. Hefeflocken, Misopaste, getrocknete Tomaten)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Bei ein paar Mikronährstoffen ist es besonders wichtig, auf eine gute Versorgung zu achten, um den Hormonstoffwechsel positiv zu beeinflussen und auch die Vorgänge bestmöglich zu unterstützen, die während der verschiedenen  Zyklusphasen im Körper ablaufen. </a:t>
            </a:r>
          </a:p>
          <a:p>
            <a:r>
              <a:rPr lang="en-US"/>
              <a:t/>
            </a:r>
          </a:p>
          <a:p>
            <a:r>
              <a:rPr lang="en-US"/>
              <a:t>Eisen: hohe Verluste, beosnders bei stärkeren Blutungen, die man nur schwer über die Nahrung ausgleichen kann. Der Ferritin-Wert im Blut sollte über 80ng/ml liegen (gerne auch bis 150ng/ml). Eisen ist entscheidend für die Bildung von Hämoglobin, das für den Sauerstofftransport im Blut verantwortlich ist. Ich höhre ganz oft von Frauen, dass sie während der Periode dann für ein paar Tage Floradix einnehmen, Das reicht leider nicht aus! Messt am besten selbst mal und schaut, wo euer Ferritinwert liegt. </a:t>
            </a:r>
          </a:p>
          <a:p>
            <a:r>
              <a:rPr lang="en-US"/>
              <a:t/>
            </a:r>
          </a:p>
          <a:p>
            <a:r>
              <a:rPr lang="en-US"/>
              <a:t>Magnesium spielt eine wichtige Rolle bei der Muskel- und Nervenfunktion und kann helfen, Menstruationskrämpfe und PMS-Symptome wie Kopfschmerzen, Krämpfe, Reizbarkeit und Stimmungsschwankungen zu lindern. Es unterstützt außerdem mehr als 300 enzymatische Reaktionen im Körper, dazu zählt auch die Energieproduktion. Es hat auch eine Rolle bei der Regulierung des Blutzuckerspiegels, was während der Lutealphase, wenn die Insulinsensitivität abnehmen kann, sehr hilfreich ist. Viele Frauen berichten, dass wenn sie durchgehend täglich 300mg Mg nehmen (am besten in 2 -3 Einzeldosen), dass sie dann kaum noch Kopfschmerzen oder Migräne vor oder während der Periode bekommen. </a:t>
            </a:r>
          </a:p>
          <a:p>
            <a:r>
              <a:rPr lang="en-US"/>
              <a:t/>
            </a:r>
          </a:p>
          <a:p>
            <a:r>
              <a:rPr lang="en-US"/>
              <a:t>Zink ist u.a. wichtig für die die Hormonbalance. Es kann die Schwere und Dauer von Menstruationsbeschwerden reduzieren und spielt eine Rolle bei der Produktion von Prostaglandinen, die die Muskelkontraktionen des Uterus beeinflussen.</a:t>
            </a:r>
          </a:p>
          <a:p>
            <a:r>
              <a:rPr lang="en-US"/>
              <a:t/>
            </a:r>
          </a:p>
          <a:p>
            <a:r>
              <a:rPr lang="en-US"/>
              <a:t>Die B-Vitamine, (v.a. B6, B9 (Folsäure) und B12), sind wichtig für die Zellgesundheit und die Energieproduktion. Vitamin B6 hilft bei der Bildung und Regulation von Hormonen und kann PMS-Symptome und Stimmungsschwankungen mildern. Folsäure und B12 sind wichtig für die Blutbildung, was natürlich nach dem Blutverlust besonders wichtig ist. </a:t>
            </a:r>
          </a:p>
          <a:p>
            <a:r>
              <a:rPr lang="en-US"/>
              <a:t/>
            </a:r>
          </a:p>
          <a:p>
            <a:r>
              <a:rPr lang="en-US"/>
              <a:t>Vitamin D: Vitamin D ist nicht nur für die Knochengesundheit wichtig, sondern auch für die Immunfunktion und die Modulation entzündlicher Prozesse. Niedrige Vitamin D-Spiegel wurden mit einer höheren Häufigkeit von PMS und schlechter Stimmung in Verbindung gebracht.</a:t>
            </a:r>
          </a:p>
          <a:p>
            <a:r>
              <a:rPr lang="en-US"/>
              <a:t/>
            </a:r>
          </a:p>
          <a:p>
            <a:r>
              <a:rPr lang="en-US"/>
              <a:t>Omega-3-Fettsäuren (EPA, DHA): Diese Fettsäuren sind bekannt für ihre entzündungshemmenden Eigenschaften, die bei der Behandlung von Menstruationsschmerzen und Stimmungsschwankungen hilfreich sein können. EPA und DHA unterstützen auch die kardiovaskuläre Gesundheit und kognitive Funktionen.</a:t>
            </a:r>
          </a:p>
          <a:p>
            <a:r>
              <a:rPr lang="en-US"/>
              <a:t/>
            </a:r>
          </a:p>
          <a:p>
            <a:r>
              <a:rPr lang="en-US"/>
              <a:t>L-Tryptophan: Als Vorläufer für Serotonin, bekannt als das "Wohlfühlhormon", spielt Tryptophan eine wichtige Rolle bei der Regulierung der Stimmung und kann helfen, PMS-bedingte Stimmungsschwankungen und Schlafprobleme zu reduzieren.</a:t>
            </a:r>
          </a:p>
          <a:p>
            <a:r>
              <a:rPr lang="en-US"/>
              <a:t/>
            </a:r>
          </a:p>
          <a:p>
            <a:r>
              <a:rPr lang="en-US"/>
              <a:t>Bei den Blutwerten können im Prinzip auch alle der genannten gemessen werden, besonders wichtig sind Ferritin, Mg, B6, Vit D, Omega-3-FS, Komplettes SD-Profil! Dazu kommen wir gleich noch, warum die SD-Diagnostik hier so wichtig ist. </a:t>
            </a:r>
          </a:p>
          <a:p>
            <a:r>
              <a:rPr lang="en-US"/>
              <a:t/>
            </a:r>
          </a:p>
          <a:p>
            <a:r>
              <a:rPr lang="en-US"/>
              <a:t>Wenn Beschwerden vorliegen, sind noch zusätzliche Werte sehr hilfreich zur Beurteilung des Hormonstatus und um ein weiteres Vorgehen ggf. auch mit bioidentischen HOrmonen zu überlegen. </a:t>
            </a:r>
          </a:p>
          <a:p>
            <a:r>
              <a:rPr lang="en-US"/>
              <a:t>Hier sollte dann der Zyklustag berücksichtigt werden. AM besten am 2.-3. Tag alles messen außer Progesteron und am 21.-23- Tag dann Progesteron. </a:t>
            </a:r>
          </a:p>
          <a:p>
            <a:r>
              <a:rPr lang="en-US"/>
              <a:t/>
            </a:r>
          </a:p>
          <a:p>
            <a:r>
              <a:rPr lang="en-US"/>
              <a:t>Nüchtern muss man eigentlich nicht sein und die Tageszeit ist bei einigen auch nicht relevant (außer SD und Prolactin und falls auch Cortisol gemessen wird, bei Cortisol auch). Aber da man ja meistens auch Nährstoffe oder tageszeitabhängige Hormone misst, ist es meistens sinnvoll, grundsätzlich morgens nüchtern zur Blutentnahme zu kommen, also 12h nicht gegessen und nur Wasser trinken. Auch keinen Kaffee.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Zum Schluss noch kurz etwas zu den BIA-Messungen: </a:t>
            </a:r>
          </a:p>
          <a:p>
            <a:r>
              <a:rPr lang="en-US"/>
              <a:t/>
            </a:r>
          </a:p>
          <a:p>
            <a:r>
              <a:rPr lang="en-US"/>
              <a:t>Das ist eine Gesamtkörperfett-Bestimmung. Bauchfett separat kann nur mit aufwändigen teuren bildgebenden Verfahren gemessen werdebn. Trotzdem ist die BIA sinnvoll, da man eh nicht gezielt nur am Bauch abnehmen kann. Ziel: Körperfettanteil unter 35%.</a:t>
            </a:r>
          </a:p>
          <a:p>
            <a:r>
              <a:rPr lang="en-US"/>
              <a:t/>
            </a:r>
          </a:p>
          <a:p>
            <a:r>
              <a:rPr lang="en-US"/>
              <a:t>Was bringt es noch: Man kann im Verlauf sehen, was sich verändert</a:t>
            </a:r>
          </a:p>
          <a:p>
            <a:r>
              <a:rPr lang="en-US"/>
              <a:t/>
            </a:r>
          </a:p>
          <a:p>
            <a:r>
              <a:rPr lang="en-US"/>
              <a:t>Man kann genau berechnen, wie viel Protein optimal wäre </a:t>
            </a:r>
          </a:p>
          <a:p>
            <a:r>
              <a:rPr lang="en-US"/>
              <a:t/>
            </a:r>
          </a:p>
          <a:p>
            <a:r>
              <a:rPr lang="en-US"/>
              <a:t>Man sieht den genauen Grundumsatz, der ja von den Muskeln abhängt. Und je mehr Muskeln wir aufbauen, desto mehr können wir essen ohne zuzunehmen.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Bauchumfang im Verhältnis zur Körpergröße:</a:t>
            </a:r>
          </a:p>
          <a:p>
            <a:r>
              <a:rPr lang="en-US"/>
              <a:t>Waist-to-height-ratio gute Alternative, wenn man keine BIA_Messung machen lassen kann oder auch zusätzlich.</a:t>
            </a:r>
          </a:p>
          <a:p>
            <a:r>
              <a:rPr lang="en-US"/>
              <a:t/>
            </a:r>
          </a:p>
          <a:p>
            <a:r>
              <a:rPr lang="en-US"/>
              <a:t>Bauchumfang sollte weniger als die halbe Körpergröße sein.</a:t>
            </a:r>
          </a:p>
          <a:p>
            <a:r>
              <a:rPr lang="en-US"/>
              <a:t>Zielwert: WHtR &lt; 0,5</a:t>
            </a:r>
          </a:p>
          <a:p>
            <a:r>
              <a:rPr lang="en-US"/>
              <a:t>Besser als BMI/WHR </a:t>
            </a:r>
          </a:p>
          <a:p>
            <a:r>
              <a:rPr lang="en-US"/>
              <a:t>Ab 0,60 erhöhtes kardiovaskuläres Risiko da viszerales Fett wahrscheinlicher ist.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Aber hat auch Grenzen: Je nach Tageszeit und </a:t>
            </a:r>
          </a:p>
          <a:p>
            <a:r>
              <a:rPr lang="en-US"/>
              <a:t>Zyklusphase unterschiedlicher </a:t>
            </a:r>
          </a:p>
          <a:p>
            <a:r>
              <a:rPr lang="en-US"/>
              <a:t>Bauchumfang möglich oder wenn jemand unter RDS leidet und je nach Mahlzeiten mal geblähter und mal weniger gebläht ist. </a:t>
            </a:r>
          </a:p>
          <a:p>
            <a:r>
              <a:rPr lang="en-US"/>
              <a:t>Dann ist BIA auf jeden Fall sinnvoller.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p>
          <a:p>
            <a:r>
              <a:rPr lang="en-US"/>
              <a:t>○ unterstützt Blutzucker- und Energiestoffwechsel</a:t>
            </a:r>
          </a:p>
          <a:p>
            <a:r>
              <a:rPr lang="en-US"/>
              <a:t>○ wichtig für Knochenmatrix und Sturzprävention</a:t>
            </a:r>
          </a:p>
          <a:p>
            <a:r>
              <a:rPr lang="en-US"/>
              <a:t>○ fördert Regeneration nach Sport und Alltagbelastung</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jpeg" Type="http://schemas.openxmlformats.org/officeDocument/2006/relationships/image"/><Relationship Id="rId4" Target="../media/image2.jpe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3.png" Type="http://schemas.openxmlformats.org/officeDocument/2006/relationships/image"/><Relationship Id="rId4" Target="../media/image4.png" Type="http://schemas.openxmlformats.org/officeDocument/2006/relationships/image"/><Relationship Id="rId5" Target="../media/image5.svg" Type="http://schemas.openxmlformats.org/officeDocument/2006/relationships/image"/><Relationship Id="rId6" Target="../media/image6.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6.png" Type="http://schemas.openxmlformats.org/officeDocument/2006/relationships/image"/><Relationship Id="rId4" Target="../media/image7.png" Type="http://schemas.openxmlformats.org/officeDocument/2006/relationships/image"/><Relationship Id="rId5" Target="../media/image8.pn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11.png" Type="http://schemas.openxmlformats.org/officeDocument/2006/relationships/image"/><Relationship Id="rId9" Target="../media/image12.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13.jpeg" Type="http://schemas.openxmlformats.org/officeDocument/2006/relationships/image"/><Relationship Id="rId4" Target="../media/image6.png" Type="http://schemas.openxmlformats.org/officeDocument/2006/relationships/image"/><Relationship Id="rId5" Target="../media/image11.png" Type="http://schemas.openxmlformats.org/officeDocument/2006/relationships/image"/><Relationship Id="rId6" Target="../media/image12.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6.png" Type="http://schemas.openxmlformats.org/officeDocument/2006/relationships/image"/><Relationship Id="rId4" Target="../media/image14.png" Type="http://schemas.openxmlformats.org/officeDocument/2006/relationships/image"/><Relationship Id="rId5" Target="../media/image15.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 Id="rId3" Target="../media/image16.jpeg" Type="http://schemas.openxmlformats.org/officeDocument/2006/relationships/image"/><Relationship Id="rId4" Target="../media/image6.png" Type="http://schemas.openxmlformats.org/officeDocument/2006/relationships/image"/><Relationship Id="rId5" Target="../media/image17.png" Type="http://schemas.openxmlformats.org/officeDocument/2006/relationships/image"/><Relationship Id="rId6" Target="../media/image18.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7.xml" Type="http://schemas.openxmlformats.org/officeDocument/2006/relationships/notesSlide"/><Relationship Id="rId3" Target="../media/image19.jpeg" Type="http://schemas.openxmlformats.org/officeDocument/2006/relationships/image"/><Relationship Id="rId4" Target="../media/image6.png" Type="http://schemas.openxmlformats.org/officeDocument/2006/relationships/image"/><Relationship Id="rId5" Target="../media/image20.png" Type="http://schemas.openxmlformats.org/officeDocument/2006/relationships/image"/><Relationship Id="rId6" Target="../media/image21.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8.xml" Type="http://schemas.openxmlformats.org/officeDocument/2006/relationships/notesSlide"/><Relationship Id="rId3" Target="../media/image22.jpeg" Type="http://schemas.openxmlformats.org/officeDocument/2006/relationships/image"/><Relationship Id="rId4" Target="../media/image23.png" Type="http://schemas.openxmlformats.org/officeDocument/2006/relationships/image"/><Relationship Id="rId5" Target="../media/image24.svg" Type="http://schemas.openxmlformats.org/officeDocument/2006/relationships/image"/><Relationship Id="rId6" Target="../media/image6.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9.xml" Type="http://schemas.openxmlformats.org/officeDocument/2006/relationships/notesSlide"/><Relationship Id="rId3" Target="../media/image25.jpeg" Type="http://schemas.openxmlformats.org/officeDocument/2006/relationships/image"/><Relationship Id="rId4" Target="../media/image6.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3.png" Type="http://schemas.openxmlformats.org/officeDocument/2006/relationships/image"/><Relationship Id="rId11" Target="../media/image34.jpeg" Type="http://schemas.openxmlformats.org/officeDocument/2006/relationships/image"/><Relationship Id="rId12" Target="../media/image35.jpeg" Type="http://schemas.openxmlformats.org/officeDocument/2006/relationships/image"/><Relationship Id="rId13" Target="../media/image36.jpeg" Type="http://schemas.openxmlformats.org/officeDocument/2006/relationships/image"/><Relationship Id="rId14" Target="../media/image37.jpeg" Type="http://schemas.openxmlformats.org/officeDocument/2006/relationships/image"/><Relationship Id="rId15" Target="../media/image38.jpeg" Type="http://schemas.openxmlformats.org/officeDocument/2006/relationships/image"/><Relationship Id="rId16" Target="../media/image39.jpeg" Type="http://schemas.openxmlformats.org/officeDocument/2006/relationships/image"/><Relationship Id="rId17" Target="../media/image40.jpeg" Type="http://schemas.openxmlformats.org/officeDocument/2006/relationships/image"/><Relationship Id="rId18" Target="../media/image41.jpeg" Type="http://schemas.openxmlformats.org/officeDocument/2006/relationships/image"/><Relationship Id="rId19" Target="../media/image42.jpeg" Type="http://schemas.openxmlformats.org/officeDocument/2006/relationships/image"/><Relationship Id="rId2" Target="../notesSlides/notesSlide10.xml" Type="http://schemas.openxmlformats.org/officeDocument/2006/relationships/notesSlide"/><Relationship Id="rId20" Target="../media/image43.jpeg" Type="http://schemas.openxmlformats.org/officeDocument/2006/relationships/image"/><Relationship Id="rId21" Target="../media/image44.jpeg" Type="http://schemas.openxmlformats.org/officeDocument/2006/relationships/image"/><Relationship Id="rId22" Target="../media/image45.jpeg" Type="http://schemas.openxmlformats.org/officeDocument/2006/relationships/image"/><Relationship Id="rId23" Target="../media/image46.png" Type="http://schemas.openxmlformats.org/officeDocument/2006/relationships/image"/><Relationship Id="rId24" Target="../media/image47.png" Type="http://schemas.openxmlformats.org/officeDocument/2006/relationships/image"/><Relationship Id="rId25" Target="../media/image48.svg" Type="http://schemas.openxmlformats.org/officeDocument/2006/relationships/image"/><Relationship Id="rId26" Target="../media/image49.png" Type="http://schemas.openxmlformats.org/officeDocument/2006/relationships/image"/><Relationship Id="rId27" Target="../media/image50.svg" Type="http://schemas.openxmlformats.org/officeDocument/2006/relationships/image"/><Relationship Id="rId28" Target="../media/image51.png" Type="http://schemas.openxmlformats.org/officeDocument/2006/relationships/image"/><Relationship Id="rId29" Target="../media/image52.svg" Type="http://schemas.openxmlformats.org/officeDocument/2006/relationships/image"/><Relationship Id="rId3" Target="../media/image26.jpeg" Type="http://schemas.openxmlformats.org/officeDocument/2006/relationships/image"/><Relationship Id="rId30" Target="../media/image53.png" Type="http://schemas.openxmlformats.org/officeDocument/2006/relationships/image"/><Relationship Id="rId31" Target="../media/image54.svg" Type="http://schemas.openxmlformats.org/officeDocument/2006/relationships/image"/><Relationship Id="rId32" Target="../media/image55.png" Type="http://schemas.openxmlformats.org/officeDocument/2006/relationships/image"/><Relationship Id="rId33" Target="../media/image6.png" Type="http://schemas.openxmlformats.org/officeDocument/2006/relationships/image"/><Relationship Id="rId4" Target="../media/image27.jpeg" Type="http://schemas.openxmlformats.org/officeDocument/2006/relationships/image"/><Relationship Id="rId5" Target="../media/image28.jpeg" Type="http://schemas.openxmlformats.org/officeDocument/2006/relationships/image"/><Relationship Id="rId6" Target="../media/image29.jpeg" Type="http://schemas.openxmlformats.org/officeDocument/2006/relationships/image"/><Relationship Id="rId7" Target="../media/image30.jpeg" Type="http://schemas.openxmlformats.org/officeDocument/2006/relationships/image"/><Relationship Id="rId8" Target="../media/image31.jpeg" Type="http://schemas.openxmlformats.org/officeDocument/2006/relationships/image"/><Relationship Id="rId9" Target="../media/image32.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3.png" Type="http://schemas.openxmlformats.org/officeDocument/2006/relationships/image"/><Relationship Id="rId11" Target="../media/image34.jpeg" Type="http://schemas.openxmlformats.org/officeDocument/2006/relationships/image"/><Relationship Id="rId12" Target="../media/image37.jpeg" Type="http://schemas.openxmlformats.org/officeDocument/2006/relationships/image"/><Relationship Id="rId13" Target="../media/image58.jpeg" Type="http://schemas.openxmlformats.org/officeDocument/2006/relationships/image"/><Relationship Id="rId14" Target="../media/image39.jpeg" Type="http://schemas.openxmlformats.org/officeDocument/2006/relationships/image"/><Relationship Id="rId15" Target="../media/image59.jpeg" Type="http://schemas.openxmlformats.org/officeDocument/2006/relationships/image"/><Relationship Id="rId16" Target="../media/image60.jpeg" Type="http://schemas.openxmlformats.org/officeDocument/2006/relationships/image"/><Relationship Id="rId17" Target="../media/image61.jpeg" Type="http://schemas.openxmlformats.org/officeDocument/2006/relationships/image"/><Relationship Id="rId18" Target="../media/image62.jpeg" Type="http://schemas.openxmlformats.org/officeDocument/2006/relationships/image"/><Relationship Id="rId19" Target="../media/image63.jpeg" Type="http://schemas.openxmlformats.org/officeDocument/2006/relationships/image"/><Relationship Id="rId2" Target="../notesSlides/notesSlide11.xml" Type="http://schemas.openxmlformats.org/officeDocument/2006/relationships/notesSlide"/><Relationship Id="rId20" Target="../media/image64.png" Type="http://schemas.openxmlformats.org/officeDocument/2006/relationships/image"/><Relationship Id="rId21" Target="../media/image65.png" Type="http://schemas.openxmlformats.org/officeDocument/2006/relationships/image"/><Relationship Id="rId22" Target="../media/image66.png" Type="http://schemas.openxmlformats.org/officeDocument/2006/relationships/image"/><Relationship Id="rId23" Target="../media/image67.png" Type="http://schemas.openxmlformats.org/officeDocument/2006/relationships/image"/><Relationship Id="rId24" Target="../media/image6.png" Type="http://schemas.openxmlformats.org/officeDocument/2006/relationships/image"/><Relationship Id="rId25" Target="../media/image68.png" Type="http://schemas.openxmlformats.org/officeDocument/2006/relationships/image"/><Relationship Id="rId26" Target="../media/image69.png" Type="http://schemas.openxmlformats.org/officeDocument/2006/relationships/image"/><Relationship Id="rId27" Target="../media/image70.png" Type="http://schemas.openxmlformats.org/officeDocument/2006/relationships/image"/><Relationship Id="rId28" Target="../media/image71.png" Type="http://schemas.openxmlformats.org/officeDocument/2006/relationships/image"/><Relationship Id="rId3" Target="../media/image28.jpeg" Type="http://schemas.openxmlformats.org/officeDocument/2006/relationships/image"/><Relationship Id="rId4" Target="../media/image29.jpeg" Type="http://schemas.openxmlformats.org/officeDocument/2006/relationships/image"/><Relationship Id="rId5" Target="../media/image56.jpeg" Type="http://schemas.openxmlformats.org/officeDocument/2006/relationships/image"/><Relationship Id="rId6" Target="../media/image30.jpeg" Type="http://schemas.openxmlformats.org/officeDocument/2006/relationships/image"/><Relationship Id="rId7" Target="../media/image31.jpeg" Type="http://schemas.openxmlformats.org/officeDocument/2006/relationships/image"/><Relationship Id="rId8" Target="../media/image32.jpeg" Type="http://schemas.openxmlformats.org/officeDocument/2006/relationships/image"/><Relationship Id="rId9" Target="../media/image57.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2.xml" Type="http://schemas.openxmlformats.org/officeDocument/2006/relationships/notesSlide"/><Relationship Id="rId3" Target="../media/image72.jpeg" Type="http://schemas.openxmlformats.org/officeDocument/2006/relationships/image"/><Relationship Id="rId4" Target="../media/image6.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3.xml" Type="http://schemas.openxmlformats.org/officeDocument/2006/relationships/notesSlide"/><Relationship Id="rId3" Target="../media/image6.png" Type="http://schemas.openxmlformats.org/officeDocument/2006/relationships/image"/><Relationship Id="rId4" Target="../media/image73.jpe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4.xml" Type="http://schemas.openxmlformats.org/officeDocument/2006/relationships/notesSlide"/><Relationship Id="rId3" Target="../media/image74.jpeg" Type="http://schemas.openxmlformats.org/officeDocument/2006/relationships/image"/><Relationship Id="rId4" Target="../media/image6.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5.xml" Type="http://schemas.openxmlformats.org/officeDocument/2006/relationships/notesSlide"/><Relationship Id="rId3" Target="../media/image75.jpeg" Type="http://schemas.openxmlformats.org/officeDocument/2006/relationships/image"/><Relationship Id="rId4" Target="../media/image76.png" Type="http://schemas.openxmlformats.org/officeDocument/2006/relationships/image"/><Relationship Id="rId5" Target="../media/image77.png" Type="http://schemas.openxmlformats.org/officeDocument/2006/relationships/image"/><Relationship Id="rId6" Target="../media/image6.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6.xml" Type="http://schemas.openxmlformats.org/officeDocument/2006/relationships/notesSlide"/><Relationship Id="rId3" Target="../media/image6.png" Type="http://schemas.openxmlformats.org/officeDocument/2006/relationships/image"/><Relationship Id="rId4" Target="../media/image78.png" Type="http://schemas.openxmlformats.org/officeDocument/2006/relationships/image"/><Relationship Id="rId5" Target="../media/image79.sv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7.xml" Type="http://schemas.openxmlformats.org/officeDocument/2006/relationships/notesSlide"/><Relationship Id="rId3" Target="../media/image6.png" Type="http://schemas.openxmlformats.org/officeDocument/2006/relationships/image"/><Relationship Id="rId4" Target="../media/image80.png" Type="http://schemas.openxmlformats.org/officeDocument/2006/relationships/image"/><Relationship Id="rId5" Target="../media/image81.png" Type="http://schemas.openxmlformats.org/officeDocument/2006/relationships/image"/><Relationship Id="rId6" Target="../media/image82.sv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8.xml" Type="http://schemas.openxmlformats.org/officeDocument/2006/relationships/notesSlide"/><Relationship Id="rId3" Target="../media/image83.jpeg" Type="http://schemas.openxmlformats.org/officeDocument/2006/relationships/image"/><Relationship Id="rId4" Target="../media/image6.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9.xml" Type="http://schemas.openxmlformats.org/officeDocument/2006/relationships/notesSlide"/><Relationship Id="rId3" Target="../media/image84.jpeg" Type="http://schemas.openxmlformats.org/officeDocument/2006/relationships/image"/><Relationship Id="rId4" Target="../media/image6.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0.xml" Type="http://schemas.openxmlformats.org/officeDocument/2006/relationships/notesSlide"/><Relationship Id="rId3" Target="../media/image85.jpeg" Type="http://schemas.openxmlformats.org/officeDocument/2006/relationships/image"/><Relationship Id="rId4" Target="../media/image6.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1.xml" Type="http://schemas.openxmlformats.org/officeDocument/2006/relationships/notesSlide"/><Relationship Id="rId3" Target="../media/image86.jpeg" Type="http://schemas.openxmlformats.org/officeDocument/2006/relationships/image"/><Relationship Id="rId4" Target="../media/image6.png" Type="http://schemas.openxmlformats.org/officeDocument/2006/relationships/image"/><Relationship Id="rId5" Target="../media/image87.png" Type="http://schemas.openxmlformats.org/officeDocument/2006/relationships/image"/><Relationship Id="rId6" Target="../media/image88.png" Type="http://schemas.openxmlformats.org/officeDocument/2006/relationships/image"/><Relationship Id="rId7" Target="../media/image89.png" Type="http://schemas.openxmlformats.org/officeDocument/2006/relationships/image"/><Relationship Id="rId8" Target="../media/image90.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2.xml" Type="http://schemas.openxmlformats.org/officeDocument/2006/relationships/notesSlide"/><Relationship Id="rId3" Target="../media/image6.png" Type="http://schemas.openxmlformats.org/officeDocument/2006/relationships/image"/><Relationship Id="rId4" Target="../media/image91.png" Type="http://schemas.openxmlformats.org/officeDocument/2006/relationships/image"/><Relationship Id="rId5" Target="../media/image92.png" Type="http://schemas.openxmlformats.org/officeDocument/2006/relationships/image"/><Relationship Id="rId6" Target="../media/image93.sv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3.xml" Type="http://schemas.openxmlformats.org/officeDocument/2006/relationships/notesSlide"/><Relationship Id="rId3" Target="../media/image6.png" Type="http://schemas.openxmlformats.org/officeDocument/2006/relationships/image"/><Relationship Id="rId4" Target="../media/image92.png" Type="http://schemas.openxmlformats.org/officeDocument/2006/relationships/image"/><Relationship Id="rId5" Target="../media/image93.svg" Type="http://schemas.openxmlformats.org/officeDocument/2006/relationships/image"/><Relationship Id="rId6" Target="../media/image80.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4.xml" Type="http://schemas.openxmlformats.org/officeDocument/2006/relationships/notesSlide"/><Relationship Id="rId3" Target="../media/image94.png" Type="http://schemas.openxmlformats.org/officeDocument/2006/relationships/image"/><Relationship Id="rId4" Target="../media/image95.jpeg" Type="http://schemas.openxmlformats.org/officeDocument/2006/relationships/image"/><Relationship Id="rId5" Target="../media/image6.png" Type="http://schemas.openxmlformats.org/officeDocument/2006/relationships/image"/><Relationship Id="rId6" Target="../media/image96.png" Type="http://schemas.openxmlformats.org/officeDocument/2006/relationships/image"/><Relationship Id="rId7" Target="../media/image97.png" Type="http://schemas.openxmlformats.org/officeDocument/2006/relationships/image"/><Relationship Id="rId8" Target="../media/image98.png" Type="http://schemas.openxmlformats.org/officeDocument/2006/relationships/image"/><Relationship Id="rId9" Target="../media/image90.pn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9.pn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0.pn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5.xml" Type="http://schemas.openxmlformats.org/officeDocument/2006/relationships/notesSlide"/><Relationship Id="rId3" Target="../media/image1.jpeg" Type="http://schemas.openxmlformats.org/officeDocument/2006/relationships/image"/><Relationship Id="rId4" Target="../media/image2.jpeg" Type="http://schemas.openxmlformats.org/officeDocument/2006/relationships/image"/><Relationship Id="rId5" Target="../media/image101.png" Type="http://schemas.openxmlformats.org/officeDocument/2006/relationships/image"/><Relationship Id="rId6" Target="../media/image102.pn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1.png" Type="http://schemas.openxmlformats.org/officeDocument/2006/relationships/image"/><Relationship Id="rId3" Target="../media/image103.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66582" y="-280392"/>
            <a:ext cx="18354582" cy="10603652"/>
            <a:chOff x="0" y="0"/>
            <a:chExt cx="24472775" cy="14138202"/>
          </a:xfrm>
        </p:grpSpPr>
        <p:pic>
          <p:nvPicPr>
            <p:cNvPr name="Picture 3" id="3"/>
            <p:cNvPicPr>
              <a:picLocks noChangeAspect="true"/>
            </p:cNvPicPr>
            <p:nvPr/>
          </p:nvPicPr>
          <p:blipFill>
            <a:blip r:embed="rId3"/>
            <a:srcRect l="4200" t="20572" r="4200" b="0"/>
            <a:stretch>
              <a:fillRect/>
            </a:stretch>
          </p:blipFill>
          <p:spPr>
            <a:xfrm flipH="false" flipV="false">
              <a:off x="0" y="0"/>
              <a:ext cx="24472775" cy="14138202"/>
            </a:xfrm>
            <a:prstGeom prst="rect">
              <a:avLst/>
            </a:prstGeom>
          </p:spPr>
        </p:pic>
      </p:grpSp>
      <p:grpSp>
        <p:nvGrpSpPr>
          <p:cNvPr name="Group 4" id="4"/>
          <p:cNvGrpSpPr/>
          <p:nvPr/>
        </p:nvGrpSpPr>
        <p:grpSpPr>
          <a:xfrm rot="0">
            <a:off x="-269172" y="-116481"/>
            <a:ext cx="18808894" cy="10921321"/>
            <a:chOff x="0" y="0"/>
            <a:chExt cx="4953783" cy="2876397"/>
          </a:xfrm>
        </p:grpSpPr>
        <p:sp>
          <p:nvSpPr>
            <p:cNvPr name="Freeform 5" id="5"/>
            <p:cNvSpPr/>
            <p:nvPr/>
          </p:nvSpPr>
          <p:spPr>
            <a:xfrm flipH="false" flipV="false" rot="0">
              <a:off x="0" y="0"/>
              <a:ext cx="4953783" cy="2876397"/>
            </a:xfrm>
            <a:custGeom>
              <a:avLst/>
              <a:gdLst/>
              <a:ahLst/>
              <a:cxnLst/>
              <a:rect r="r" b="b" t="t" l="l"/>
              <a:pathLst>
                <a:path h="2876397" w="4953783">
                  <a:moveTo>
                    <a:pt x="0" y="0"/>
                  </a:moveTo>
                  <a:lnTo>
                    <a:pt x="4953783" y="0"/>
                  </a:lnTo>
                  <a:lnTo>
                    <a:pt x="4953783" y="2876397"/>
                  </a:lnTo>
                  <a:lnTo>
                    <a:pt x="0" y="2876397"/>
                  </a:lnTo>
                  <a:close/>
                </a:path>
              </a:pathLst>
            </a:custGeom>
            <a:solidFill>
              <a:srgbClr val="2E2E2E">
                <a:alpha val="24706"/>
              </a:srgbClr>
            </a:solidFill>
          </p:spPr>
        </p:sp>
        <p:sp>
          <p:nvSpPr>
            <p:cNvPr name="TextBox 6" id="6"/>
            <p:cNvSpPr txBox="true"/>
            <p:nvPr/>
          </p:nvSpPr>
          <p:spPr>
            <a:xfrm>
              <a:off x="0" y="-47625"/>
              <a:ext cx="4953783" cy="2924022"/>
            </a:xfrm>
            <a:prstGeom prst="rect">
              <a:avLst/>
            </a:prstGeom>
          </p:spPr>
          <p:txBody>
            <a:bodyPr anchor="ctr" rtlCol="false" tIns="50800" lIns="50800" bIns="50800" rIns="50800"/>
            <a:lstStyle/>
            <a:p>
              <a:pPr algn="ctr">
                <a:lnSpc>
                  <a:spcPts val="2960"/>
                </a:lnSpc>
              </a:pPr>
            </a:p>
          </p:txBody>
        </p:sp>
      </p:grpSp>
      <p:sp>
        <p:nvSpPr>
          <p:cNvPr name="TextBox 7" id="7"/>
          <p:cNvSpPr txBox="true"/>
          <p:nvPr/>
        </p:nvSpPr>
        <p:spPr>
          <a:xfrm rot="0">
            <a:off x="653352" y="1524254"/>
            <a:ext cx="11963680" cy="3019381"/>
          </a:xfrm>
          <a:prstGeom prst="rect">
            <a:avLst/>
          </a:prstGeom>
        </p:spPr>
        <p:txBody>
          <a:bodyPr anchor="t" rtlCol="false" tIns="0" lIns="0" bIns="0" rIns="0">
            <a:spAutoFit/>
          </a:bodyPr>
          <a:lstStyle/>
          <a:p>
            <a:pPr algn="l">
              <a:lnSpc>
                <a:spcPts val="6493"/>
              </a:lnSpc>
            </a:pPr>
            <a:r>
              <a:rPr lang="en-US" sz="5411" b="true">
                <a:solidFill>
                  <a:srgbClr val="F6FFC4"/>
                </a:solidFill>
                <a:latin typeface="Power Grotesk 1 Medium"/>
                <a:ea typeface="Power Grotesk 1 Medium"/>
                <a:cs typeface="Power Grotesk 1 Medium"/>
                <a:sym typeface="Power Grotesk 1 Medium"/>
              </a:rPr>
              <a:t>Vortrag </a:t>
            </a:r>
          </a:p>
          <a:p>
            <a:pPr algn="l">
              <a:lnSpc>
                <a:spcPts val="8293"/>
              </a:lnSpc>
            </a:pPr>
            <a:r>
              <a:rPr lang="en-US" sz="6911" b="true">
                <a:solidFill>
                  <a:srgbClr val="F6FFC4"/>
                </a:solidFill>
                <a:latin typeface="Power Grotesk 1 Medium"/>
                <a:ea typeface="Power Grotesk 1 Medium"/>
                <a:cs typeface="Power Grotesk 1 Medium"/>
                <a:sym typeface="Power Grotesk 1 Medium"/>
              </a:rPr>
              <a:t>Ernährung in der Lebensmitte</a:t>
            </a:r>
          </a:p>
        </p:txBody>
      </p:sp>
      <p:sp>
        <p:nvSpPr>
          <p:cNvPr name="TextBox 8" id="8"/>
          <p:cNvSpPr txBox="true"/>
          <p:nvPr/>
        </p:nvSpPr>
        <p:spPr>
          <a:xfrm rot="0">
            <a:off x="3605366" y="9520144"/>
            <a:ext cx="10837026" cy="432801"/>
          </a:xfrm>
          <a:prstGeom prst="rect">
            <a:avLst/>
          </a:prstGeom>
        </p:spPr>
        <p:txBody>
          <a:bodyPr anchor="t" rtlCol="false" tIns="0" lIns="0" bIns="0" rIns="0">
            <a:spAutoFit/>
          </a:bodyPr>
          <a:lstStyle/>
          <a:p>
            <a:pPr algn="l">
              <a:lnSpc>
                <a:spcPts val="3468"/>
              </a:lnSpc>
            </a:pPr>
            <a:r>
              <a:rPr lang="en-US" sz="2668" b="true">
                <a:solidFill>
                  <a:srgbClr val="F6FFC4"/>
                </a:solidFill>
                <a:latin typeface="Geist 1 Semi-Bold"/>
                <a:ea typeface="Geist 1 Semi-Bold"/>
                <a:cs typeface="Geist 1 Semi-Bold"/>
                <a:sym typeface="Geist 1 Semi-Bold"/>
              </a:rPr>
              <a:t>Mit </a:t>
            </a:r>
            <a:r>
              <a:rPr lang="en-US" b="true" sz="2668">
                <a:solidFill>
                  <a:srgbClr val="F6FFC4"/>
                </a:solidFill>
                <a:latin typeface="Geist 1 Semi-Bold"/>
                <a:ea typeface="Geist 1 Semi-Bold"/>
                <a:cs typeface="Geist 1 Semi-Bold"/>
                <a:sym typeface="Geist 1 Semi-Bold"/>
              </a:rPr>
              <a:t>Antje Behrendt - </a:t>
            </a:r>
            <a:r>
              <a:rPr lang="en-US" sz="2668">
                <a:solidFill>
                  <a:srgbClr val="F6FFC4"/>
                </a:solidFill>
                <a:latin typeface="Geist 1"/>
                <a:ea typeface="Geist 1"/>
                <a:cs typeface="Geist 1"/>
                <a:sym typeface="Geist 1"/>
              </a:rPr>
              <a:t>Apothekerin ENEA HEALTH &amp; MediosApotheke</a:t>
            </a:r>
          </a:p>
        </p:txBody>
      </p:sp>
      <p:grpSp>
        <p:nvGrpSpPr>
          <p:cNvPr name="Group 9" id="9"/>
          <p:cNvGrpSpPr/>
          <p:nvPr/>
        </p:nvGrpSpPr>
        <p:grpSpPr>
          <a:xfrm rot="0">
            <a:off x="512331" y="6149938"/>
            <a:ext cx="3799238" cy="3799238"/>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7EEC0"/>
            </a:solidFill>
          </p:spPr>
        </p:sp>
        <p:sp>
          <p:nvSpPr>
            <p:cNvPr name="TextBox 11" id="11"/>
            <p:cNvSpPr txBox="true"/>
            <p:nvPr/>
          </p:nvSpPr>
          <p:spPr>
            <a:xfrm>
              <a:off x="76200" y="47625"/>
              <a:ext cx="660400" cy="688975"/>
            </a:xfrm>
            <a:prstGeom prst="rect">
              <a:avLst/>
            </a:prstGeom>
          </p:spPr>
          <p:txBody>
            <a:bodyPr anchor="ctr" rtlCol="false" tIns="50800" lIns="50800" bIns="50800" rIns="50800"/>
            <a:lstStyle/>
            <a:p>
              <a:pPr algn="ctr">
                <a:lnSpc>
                  <a:spcPts val="2659"/>
                </a:lnSpc>
              </a:pPr>
            </a:p>
          </p:txBody>
        </p:sp>
      </p:grpSp>
      <p:grpSp>
        <p:nvGrpSpPr>
          <p:cNvPr name="Group 12" id="12"/>
          <p:cNvGrpSpPr/>
          <p:nvPr/>
        </p:nvGrpSpPr>
        <p:grpSpPr>
          <a:xfrm rot="0">
            <a:off x="884095" y="6492461"/>
            <a:ext cx="3285239" cy="3285239"/>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0" t="-11111" r="0" b="-39161"/>
              </a:stretch>
            </a:blipFill>
          </p:spPr>
        </p:sp>
      </p:gr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3F6EB"/>
        </a:solidFill>
      </p:bgPr>
    </p:bg>
    <p:spTree>
      <p:nvGrpSpPr>
        <p:cNvPr id="1" name=""/>
        <p:cNvGrpSpPr/>
        <p:nvPr/>
      </p:nvGrpSpPr>
      <p:grpSpPr>
        <a:xfrm>
          <a:off x="0" y="0"/>
          <a:ext cx="0" cy="0"/>
          <a:chOff x="0" y="0"/>
          <a:chExt cx="0" cy="0"/>
        </a:xfrm>
      </p:grpSpPr>
      <p:sp>
        <p:nvSpPr>
          <p:cNvPr name="Freeform 2" id="2"/>
          <p:cNvSpPr/>
          <p:nvPr/>
        </p:nvSpPr>
        <p:spPr>
          <a:xfrm flipH="false" flipV="false" rot="0">
            <a:off x="-12089804" y="-2051115"/>
            <a:ext cx="18841841" cy="14736542"/>
          </a:xfrm>
          <a:custGeom>
            <a:avLst/>
            <a:gdLst/>
            <a:ahLst/>
            <a:cxnLst/>
            <a:rect r="r" b="b" t="t" l="l"/>
            <a:pathLst>
              <a:path h="14736542" w="18841841">
                <a:moveTo>
                  <a:pt x="0" y="0"/>
                </a:moveTo>
                <a:lnTo>
                  <a:pt x="18841842" y="0"/>
                </a:lnTo>
                <a:lnTo>
                  <a:pt x="18841842" y="14736542"/>
                </a:lnTo>
                <a:lnTo>
                  <a:pt x="0" y="14736542"/>
                </a:lnTo>
                <a:lnTo>
                  <a:pt x="0" y="0"/>
                </a:lnTo>
                <a:close/>
              </a:path>
            </a:pathLst>
          </a:custGeom>
          <a:blipFill>
            <a:blip r:embed="rId3"/>
            <a:stretch>
              <a:fillRect l="0" t="0" r="-17171" b="0"/>
            </a:stretch>
          </a:blipFill>
        </p:spPr>
      </p:sp>
      <p:grpSp>
        <p:nvGrpSpPr>
          <p:cNvPr name="Group 3" id="3"/>
          <p:cNvGrpSpPr/>
          <p:nvPr/>
        </p:nvGrpSpPr>
        <p:grpSpPr>
          <a:xfrm rot="0">
            <a:off x="7140185" y="1379067"/>
            <a:ext cx="10119115" cy="1022672"/>
            <a:chOff x="0" y="0"/>
            <a:chExt cx="2665117" cy="269346"/>
          </a:xfrm>
        </p:grpSpPr>
        <p:sp>
          <p:nvSpPr>
            <p:cNvPr name="Freeform 4" id="4"/>
            <p:cNvSpPr/>
            <p:nvPr/>
          </p:nvSpPr>
          <p:spPr>
            <a:xfrm flipH="false" flipV="false" rot="0">
              <a:off x="0" y="0"/>
              <a:ext cx="2665117" cy="269346"/>
            </a:xfrm>
            <a:custGeom>
              <a:avLst/>
              <a:gdLst/>
              <a:ahLst/>
              <a:cxnLst/>
              <a:rect r="r" b="b" t="t" l="l"/>
              <a:pathLst>
                <a:path h="269346" w="2665117">
                  <a:moveTo>
                    <a:pt x="0" y="0"/>
                  </a:moveTo>
                  <a:lnTo>
                    <a:pt x="2665117" y="0"/>
                  </a:lnTo>
                  <a:lnTo>
                    <a:pt x="2665117" y="269346"/>
                  </a:lnTo>
                  <a:lnTo>
                    <a:pt x="0" y="269346"/>
                  </a:lnTo>
                  <a:close/>
                </a:path>
              </a:pathLst>
            </a:custGeom>
            <a:solidFill>
              <a:srgbClr val="EC64A1"/>
            </a:solidFill>
          </p:spPr>
        </p:sp>
        <p:sp>
          <p:nvSpPr>
            <p:cNvPr name="TextBox 5" id="5"/>
            <p:cNvSpPr txBox="true"/>
            <p:nvPr/>
          </p:nvSpPr>
          <p:spPr>
            <a:xfrm>
              <a:off x="0" y="-95250"/>
              <a:ext cx="2665117" cy="364596"/>
            </a:xfrm>
            <a:prstGeom prst="rect">
              <a:avLst/>
            </a:prstGeom>
          </p:spPr>
          <p:txBody>
            <a:bodyPr anchor="ctr" rtlCol="false" tIns="50800" lIns="50800" bIns="50800" rIns="50800"/>
            <a:lstStyle/>
            <a:p>
              <a:pPr algn="ctr">
                <a:lnSpc>
                  <a:spcPts val="3359"/>
                </a:lnSpc>
              </a:pPr>
            </a:p>
          </p:txBody>
        </p:sp>
      </p:grpSp>
      <p:grpSp>
        <p:nvGrpSpPr>
          <p:cNvPr name="Group 6" id="6"/>
          <p:cNvGrpSpPr/>
          <p:nvPr/>
        </p:nvGrpSpPr>
        <p:grpSpPr>
          <a:xfrm rot="0">
            <a:off x="7140185" y="2841700"/>
            <a:ext cx="10119115" cy="1022672"/>
            <a:chOff x="0" y="0"/>
            <a:chExt cx="2665117" cy="269346"/>
          </a:xfrm>
        </p:grpSpPr>
        <p:sp>
          <p:nvSpPr>
            <p:cNvPr name="Freeform 7" id="7"/>
            <p:cNvSpPr/>
            <p:nvPr/>
          </p:nvSpPr>
          <p:spPr>
            <a:xfrm flipH="false" flipV="false" rot="0">
              <a:off x="0" y="0"/>
              <a:ext cx="2665117" cy="269346"/>
            </a:xfrm>
            <a:custGeom>
              <a:avLst/>
              <a:gdLst/>
              <a:ahLst/>
              <a:cxnLst/>
              <a:rect r="r" b="b" t="t" l="l"/>
              <a:pathLst>
                <a:path h="269346" w="2665117">
                  <a:moveTo>
                    <a:pt x="0" y="0"/>
                  </a:moveTo>
                  <a:lnTo>
                    <a:pt x="2665117" y="0"/>
                  </a:lnTo>
                  <a:lnTo>
                    <a:pt x="2665117" y="269346"/>
                  </a:lnTo>
                  <a:lnTo>
                    <a:pt x="0" y="269346"/>
                  </a:lnTo>
                  <a:close/>
                </a:path>
              </a:pathLst>
            </a:custGeom>
            <a:solidFill>
              <a:srgbClr val="F08684"/>
            </a:solidFill>
          </p:spPr>
        </p:sp>
        <p:sp>
          <p:nvSpPr>
            <p:cNvPr name="TextBox 8" id="8"/>
            <p:cNvSpPr txBox="true"/>
            <p:nvPr/>
          </p:nvSpPr>
          <p:spPr>
            <a:xfrm>
              <a:off x="0" y="-95250"/>
              <a:ext cx="2665117" cy="364596"/>
            </a:xfrm>
            <a:prstGeom prst="rect">
              <a:avLst/>
            </a:prstGeom>
          </p:spPr>
          <p:txBody>
            <a:bodyPr anchor="ctr" rtlCol="false" tIns="50800" lIns="50800" bIns="50800" rIns="50800"/>
            <a:lstStyle/>
            <a:p>
              <a:pPr algn="ctr">
                <a:lnSpc>
                  <a:spcPts val="3359"/>
                </a:lnSpc>
              </a:pPr>
            </a:p>
          </p:txBody>
        </p:sp>
      </p:grpSp>
      <p:grpSp>
        <p:nvGrpSpPr>
          <p:cNvPr name="Group 9" id="9"/>
          <p:cNvGrpSpPr/>
          <p:nvPr/>
        </p:nvGrpSpPr>
        <p:grpSpPr>
          <a:xfrm rot="0">
            <a:off x="7140185" y="4307931"/>
            <a:ext cx="10119115" cy="1022672"/>
            <a:chOff x="0" y="0"/>
            <a:chExt cx="2665117" cy="269346"/>
          </a:xfrm>
        </p:grpSpPr>
        <p:sp>
          <p:nvSpPr>
            <p:cNvPr name="Freeform 10" id="10"/>
            <p:cNvSpPr/>
            <p:nvPr/>
          </p:nvSpPr>
          <p:spPr>
            <a:xfrm flipH="false" flipV="false" rot="0">
              <a:off x="0" y="0"/>
              <a:ext cx="2665117" cy="269346"/>
            </a:xfrm>
            <a:custGeom>
              <a:avLst/>
              <a:gdLst/>
              <a:ahLst/>
              <a:cxnLst/>
              <a:rect r="r" b="b" t="t" l="l"/>
              <a:pathLst>
                <a:path h="269346" w="2665117">
                  <a:moveTo>
                    <a:pt x="0" y="0"/>
                  </a:moveTo>
                  <a:lnTo>
                    <a:pt x="2665117" y="0"/>
                  </a:lnTo>
                  <a:lnTo>
                    <a:pt x="2665117" y="269346"/>
                  </a:lnTo>
                  <a:lnTo>
                    <a:pt x="0" y="269346"/>
                  </a:lnTo>
                  <a:close/>
                </a:path>
              </a:pathLst>
            </a:custGeom>
            <a:solidFill>
              <a:srgbClr val="B2CBB1"/>
            </a:solidFill>
          </p:spPr>
        </p:sp>
        <p:sp>
          <p:nvSpPr>
            <p:cNvPr name="TextBox 11" id="11"/>
            <p:cNvSpPr txBox="true"/>
            <p:nvPr/>
          </p:nvSpPr>
          <p:spPr>
            <a:xfrm>
              <a:off x="0" y="-95250"/>
              <a:ext cx="2665117" cy="364596"/>
            </a:xfrm>
            <a:prstGeom prst="rect">
              <a:avLst/>
            </a:prstGeom>
          </p:spPr>
          <p:txBody>
            <a:bodyPr anchor="ctr" rtlCol="false" tIns="50800" lIns="50800" bIns="50800" rIns="50800"/>
            <a:lstStyle/>
            <a:p>
              <a:pPr algn="ctr">
                <a:lnSpc>
                  <a:spcPts val="3359"/>
                </a:lnSpc>
              </a:pPr>
            </a:p>
          </p:txBody>
        </p:sp>
      </p:grpSp>
      <p:grpSp>
        <p:nvGrpSpPr>
          <p:cNvPr name="Group 12" id="12"/>
          <p:cNvGrpSpPr/>
          <p:nvPr/>
        </p:nvGrpSpPr>
        <p:grpSpPr>
          <a:xfrm rot="0">
            <a:off x="7140185" y="5778278"/>
            <a:ext cx="10119115" cy="1022672"/>
            <a:chOff x="0" y="0"/>
            <a:chExt cx="2665117" cy="269346"/>
          </a:xfrm>
        </p:grpSpPr>
        <p:sp>
          <p:nvSpPr>
            <p:cNvPr name="Freeform 13" id="13"/>
            <p:cNvSpPr/>
            <p:nvPr/>
          </p:nvSpPr>
          <p:spPr>
            <a:xfrm flipH="false" flipV="false" rot="0">
              <a:off x="0" y="0"/>
              <a:ext cx="2665117" cy="269346"/>
            </a:xfrm>
            <a:custGeom>
              <a:avLst/>
              <a:gdLst/>
              <a:ahLst/>
              <a:cxnLst/>
              <a:rect r="r" b="b" t="t" l="l"/>
              <a:pathLst>
                <a:path h="269346" w="2665117">
                  <a:moveTo>
                    <a:pt x="0" y="0"/>
                  </a:moveTo>
                  <a:lnTo>
                    <a:pt x="2665117" y="0"/>
                  </a:lnTo>
                  <a:lnTo>
                    <a:pt x="2665117" y="269346"/>
                  </a:lnTo>
                  <a:lnTo>
                    <a:pt x="0" y="269346"/>
                  </a:lnTo>
                  <a:close/>
                </a:path>
              </a:pathLst>
            </a:custGeom>
            <a:solidFill>
              <a:srgbClr val="E0ECD5"/>
            </a:solidFill>
          </p:spPr>
        </p:sp>
        <p:sp>
          <p:nvSpPr>
            <p:cNvPr name="TextBox 14" id="14"/>
            <p:cNvSpPr txBox="true"/>
            <p:nvPr/>
          </p:nvSpPr>
          <p:spPr>
            <a:xfrm>
              <a:off x="0" y="-95250"/>
              <a:ext cx="2665117" cy="364596"/>
            </a:xfrm>
            <a:prstGeom prst="rect">
              <a:avLst/>
            </a:prstGeom>
          </p:spPr>
          <p:txBody>
            <a:bodyPr anchor="ctr" rtlCol="false" tIns="50800" lIns="50800" bIns="50800" rIns="50800"/>
            <a:lstStyle/>
            <a:p>
              <a:pPr algn="ctr">
                <a:lnSpc>
                  <a:spcPts val="3359"/>
                </a:lnSpc>
              </a:pPr>
            </a:p>
          </p:txBody>
        </p:sp>
      </p:grpSp>
      <p:grpSp>
        <p:nvGrpSpPr>
          <p:cNvPr name="Group 15" id="15"/>
          <p:cNvGrpSpPr/>
          <p:nvPr/>
        </p:nvGrpSpPr>
        <p:grpSpPr>
          <a:xfrm rot="0">
            <a:off x="7230334" y="8688101"/>
            <a:ext cx="10119115" cy="1022672"/>
            <a:chOff x="0" y="0"/>
            <a:chExt cx="2665117" cy="269346"/>
          </a:xfrm>
        </p:grpSpPr>
        <p:sp>
          <p:nvSpPr>
            <p:cNvPr name="Freeform 16" id="16"/>
            <p:cNvSpPr/>
            <p:nvPr/>
          </p:nvSpPr>
          <p:spPr>
            <a:xfrm flipH="false" flipV="false" rot="0">
              <a:off x="0" y="0"/>
              <a:ext cx="2665117" cy="269346"/>
            </a:xfrm>
            <a:custGeom>
              <a:avLst/>
              <a:gdLst/>
              <a:ahLst/>
              <a:cxnLst/>
              <a:rect r="r" b="b" t="t" l="l"/>
              <a:pathLst>
                <a:path h="269346" w="2665117">
                  <a:moveTo>
                    <a:pt x="0" y="0"/>
                  </a:moveTo>
                  <a:lnTo>
                    <a:pt x="2665117" y="0"/>
                  </a:lnTo>
                  <a:lnTo>
                    <a:pt x="2665117" y="269346"/>
                  </a:lnTo>
                  <a:lnTo>
                    <a:pt x="0" y="269346"/>
                  </a:lnTo>
                  <a:close/>
                </a:path>
              </a:pathLst>
            </a:custGeom>
            <a:solidFill>
              <a:srgbClr val="D5CDC1"/>
            </a:solidFill>
          </p:spPr>
        </p:sp>
        <p:sp>
          <p:nvSpPr>
            <p:cNvPr name="TextBox 17" id="17"/>
            <p:cNvSpPr txBox="true"/>
            <p:nvPr/>
          </p:nvSpPr>
          <p:spPr>
            <a:xfrm>
              <a:off x="0" y="-95250"/>
              <a:ext cx="2665117" cy="364596"/>
            </a:xfrm>
            <a:prstGeom prst="rect">
              <a:avLst/>
            </a:prstGeom>
          </p:spPr>
          <p:txBody>
            <a:bodyPr anchor="ctr" rtlCol="false" tIns="50800" lIns="50800" bIns="50800" rIns="50800"/>
            <a:lstStyle/>
            <a:p>
              <a:pPr algn="ctr">
                <a:lnSpc>
                  <a:spcPts val="3359"/>
                </a:lnSpc>
              </a:pPr>
            </a:p>
          </p:txBody>
        </p:sp>
      </p:grpSp>
      <p:sp>
        <p:nvSpPr>
          <p:cNvPr name="Freeform 18" id="18"/>
          <p:cNvSpPr/>
          <p:nvPr/>
        </p:nvSpPr>
        <p:spPr>
          <a:xfrm flipH="false" flipV="false" rot="0">
            <a:off x="7611433" y="8836738"/>
            <a:ext cx="527828" cy="527828"/>
          </a:xfrm>
          <a:custGeom>
            <a:avLst/>
            <a:gdLst/>
            <a:ahLst/>
            <a:cxnLst/>
            <a:rect r="r" b="b" t="t" l="l"/>
            <a:pathLst>
              <a:path h="527828" w="527828">
                <a:moveTo>
                  <a:pt x="0" y="0"/>
                </a:moveTo>
                <a:lnTo>
                  <a:pt x="527828" y="0"/>
                </a:lnTo>
                <a:lnTo>
                  <a:pt x="527828" y="527828"/>
                </a:lnTo>
                <a:lnTo>
                  <a:pt x="0" y="52782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9" id="19"/>
          <p:cNvGrpSpPr/>
          <p:nvPr/>
        </p:nvGrpSpPr>
        <p:grpSpPr>
          <a:xfrm rot="0">
            <a:off x="7140185" y="7135526"/>
            <a:ext cx="10119115" cy="1022672"/>
            <a:chOff x="0" y="0"/>
            <a:chExt cx="2665117" cy="269346"/>
          </a:xfrm>
        </p:grpSpPr>
        <p:sp>
          <p:nvSpPr>
            <p:cNvPr name="Freeform 20" id="20"/>
            <p:cNvSpPr/>
            <p:nvPr/>
          </p:nvSpPr>
          <p:spPr>
            <a:xfrm flipH="false" flipV="false" rot="0">
              <a:off x="0" y="0"/>
              <a:ext cx="2665117" cy="269346"/>
            </a:xfrm>
            <a:custGeom>
              <a:avLst/>
              <a:gdLst/>
              <a:ahLst/>
              <a:cxnLst/>
              <a:rect r="r" b="b" t="t" l="l"/>
              <a:pathLst>
                <a:path h="269346" w="2665117">
                  <a:moveTo>
                    <a:pt x="0" y="0"/>
                  </a:moveTo>
                  <a:lnTo>
                    <a:pt x="2665117" y="0"/>
                  </a:lnTo>
                  <a:lnTo>
                    <a:pt x="2665117" y="269346"/>
                  </a:lnTo>
                  <a:lnTo>
                    <a:pt x="0" y="269346"/>
                  </a:lnTo>
                  <a:close/>
                </a:path>
              </a:pathLst>
            </a:custGeom>
            <a:solidFill>
              <a:srgbClr val="FAFFDB"/>
            </a:solidFill>
          </p:spPr>
        </p:sp>
        <p:sp>
          <p:nvSpPr>
            <p:cNvPr name="TextBox 21" id="21"/>
            <p:cNvSpPr txBox="true"/>
            <p:nvPr/>
          </p:nvSpPr>
          <p:spPr>
            <a:xfrm>
              <a:off x="0" y="-95250"/>
              <a:ext cx="2665117" cy="364596"/>
            </a:xfrm>
            <a:prstGeom prst="rect">
              <a:avLst/>
            </a:prstGeom>
          </p:spPr>
          <p:txBody>
            <a:bodyPr anchor="ctr" rtlCol="false" tIns="50800" lIns="50800" bIns="50800" rIns="50800"/>
            <a:lstStyle/>
            <a:p>
              <a:pPr algn="ctr">
                <a:lnSpc>
                  <a:spcPts val="3359"/>
                </a:lnSpc>
              </a:pPr>
            </a:p>
          </p:txBody>
        </p:sp>
      </p:grpSp>
      <p:sp>
        <p:nvSpPr>
          <p:cNvPr name="Freeform 22" id="22"/>
          <p:cNvSpPr/>
          <p:nvPr/>
        </p:nvSpPr>
        <p:spPr>
          <a:xfrm flipH="false" flipV="false" rot="0">
            <a:off x="17451211" y="111841"/>
            <a:ext cx="697546" cy="827265"/>
          </a:xfrm>
          <a:custGeom>
            <a:avLst/>
            <a:gdLst/>
            <a:ahLst/>
            <a:cxnLst/>
            <a:rect r="r" b="b" t="t" l="l"/>
            <a:pathLst>
              <a:path h="827265" w="697546">
                <a:moveTo>
                  <a:pt x="0" y="0"/>
                </a:moveTo>
                <a:lnTo>
                  <a:pt x="697546" y="0"/>
                </a:lnTo>
                <a:lnTo>
                  <a:pt x="697546" y="827265"/>
                </a:lnTo>
                <a:lnTo>
                  <a:pt x="0" y="827265"/>
                </a:lnTo>
                <a:lnTo>
                  <a:pt x="0" y="0"/>
                </a:lnTo>
                <a:close/>
              </a:path>
            </a:pathLst>
          </a:custGeom>
          <a:blipFill>
            <a:blip r:embed="rId6"/>
            <a:stretch>
              <a:fillRect l="0" t="0" r="0" b="0"/>
            </a:stretch>
          </a:blipFill>
        </p:spPr>
      </p:sp>
      <p:sp>
        <p:nvSpPr>
          <p:cNvPr name="TextBox 23" id="23"/>
          <p:cNvSpPr txBox="true"/>
          <p:nvPr/>
        </p:nvSpPr>
        <p:spPr>
          <a:xfrm rot="0">
            <a:off x="2198061" y="277997"/>
            <a:ext cx="13891878" cy="661013"/>
          </a:xfrm>
          <a:prstGeom prst="rect">
            <a:avLst/>
          </a:prstGeom>
        </p:spPr>
        <p:txBody>
          <a:bodyPr anchor="t" rtlCol="false" tIns="0" lIns="0" bIns="0" rIns="0">
            <a:spAutoFit/>
          </a:bodyPr>
          <a:lstStyle/>
          <a:p>
            <a:pPr algn="ctr">
              <a:lnSpc>
                <a:spcPts val="4410"/>
              </a:lnSpc>
            </a:pPr>
            <a:r>
              <a:rPr lang="en-US" b="true" sz="4200">
                <a:solidFill>
                  <a:srgbClr val="1E352E"/>
                </a:solidFill>
                <a:latin typeface="Power Grotesk 1 Medium"/>
                <a:ea typeface="Power Grotesk 1 Medium"/>
                <a:cs typeface="Power Grotesk 1 Medium"/>
                <a:sym typeface="Power Grotesk 1 Medium"/>
              </a:rPr>
              <a:t>Was verändert sich in der Lebensmitte?</a:t>
            </a:r>
          </a:p>
        </p:txBody>
      </p:sp>
      <p:sp>
        <p:nvSpPr>
          <p:cNvPr name="TextBox 24" id="24"/>
          <p:cNvSpPr txBox="true"/>
          <p:nvPr/>
        </p:nvSpPr>
        <p:spPr>
          <a:xfrm rot="0">
            <a:off x="7611433" y="1413695"/>
            <a:ext cx="11178613" cy="1205939"/>
          </a:xfrm>
          <a:prstGeom prst="rect">
            <a:avLst/>
          </a:prstGeom>
        </p:spPr>
        <p:txBody>
          <a:bodyPr anchor="t" rtlCol="false" tIns="0" lIns="0" bIns="0" rIns="0">
            <a:spAutoFit/>
          </a:bodyPr>
          <a:lstStyle/>
          <a:p>
            <a:pPr algn="l">
              <a:lnSpc>
                <a:spcPts val="3359"/>
              </a:lnSpc>
            </a:pPr>
            <a:r>
              <a:rPr lang="en-US" sz="2400" b="true">
                <a:solidFill>
                  <a:srgbClr val="000000"/>
                </a:solidFill>
                <a:latin typeface="Power Grotesk 1 Medium"/>
                <a:ea typeface="Power Grotesk 1 Medium"/>
                <a:cs typeface="Power Grotesk 1 Medium"/>
                <a:sym typeface="Power Grotesk 1 Medium"/>
              </a:rPr>
              <a:t>Meh</a:t>
            </a:r>
            <a:r>
              <a:rPr lang="en-US" b="true" sz="2400">
                <a:solidFill>
                  <a:srgbClr val="000000"/>
                </a:solidFill>
                <a:latin typeface="Power Grotesk 1 Medium"/>
                <a:ea typeface="Power Grotesk 1 Medium"/>
                <a:cs typeface="Power Grotesk 1 Medium"/>
                <a:sym typeface="Power Grotesk 1 Medium"/>
              </a:rPr>
              <a:t>r Viszeralfett</a:t>
            </a:r>
          </a:p>
          <a:p>
            <a:pPr algn="l">
              <a:lnSpc>
                <a:spcPts val="2660"/>
              </a:lnSpc>
            </a:pPr>
            <a:r>
              <a:rPr lang="en-US" sz="1900">
                <a:solidFill>
                  <a:srgbClr val="000000"/>
                </a:solidFill>
                <a:latin typeface="Geist 1"/>
                <a:ea typeface="Geist 1"/>
                <a:cs typeface="Geist 1"/>
                <a:sym typeface="Geist 1"/>
              </a:rPr>
              <a:t>Fett lagert sich verstärkt am Bauch ab</a:t>
            </a:r>
          </a:p>
          <a:p>
            <a:pPr algn="l">
              <a:lnSpc>
                <a:spcPts val="3359"/>
              </a:lnSpc>
            </a:pPr>
          </a:p>
        </p:txBody>
      </p:sp>
      <p:sp>
        <p:nvSpPr>
          <p:cNvPr name="TextBox 25" id="25"/>
          <p:cNvSpPr txBox="true"/>
          <p:nvPr/>
        </p:nvSpPr>
        <p:spPr>
          <a:xfrm rot="0">
            <a:off x="7611433" y="2928358"/>
            <a:ext cx="11178613" cy="1205939"/>
          </a:xfrm>
          <a:prstGeom prst="rect">
            <a:avLst/>
          </a:prstGeom>
        </p:spPr>
        <p:txBody>
          <a:bodyPr anchor="t" rtlCol="false" tIns="0" lIns="0" bIns="0" rIns="0">
            <a:spAutoFit/>
          </a:bodyPr>
          <a:lstStyle/>
          <a:p>
            <a:pPr algn="l">
              <a:lnSpc>
                <a:spcPts val="3359"/>
              </a:lnSpc>
            </a:pPr>
            <a:r>
              <a:rPr lang="en-US" sz="2400" b="true">
                <a:solidFill>
                  <a:srgbClr val="000000"/>
                </a:solidFill>
                <a:latin typeface="Power Grotesk 1 Medium"/>
                <a:ea typeface="Power Grotesk 1 Medium"/>
                <a:cs typeface="Power Grotesk 1 Medium"/>
                <a:sym typeface="Power Grotesk 1 Medium"/>
              </a:rPr>
              <a:t>Muskelabbau</a:t>
            </a:r>
          </a:p>
          <a:p>
            <a:pPr algn="l">
              <a:lnSpc>
                <a:spcPts val="2660"/>
              </a:lnSpc>
            </a:pPr>
            <a:r>
              <a:rPr lang="en-US" sz="1900">
                <a:solidFill>
                  <a:srgbClr val="000000"/>
                </a:solidFill>
                <a:latin typeface="Geist 1"/>
                <a:ea typeface="Geist 1"/>
                <a:cs typeface="Geist 1"/>
                <a:sym typeface="Geist 1"/>
              </a:rPr>
              <a:t>Sa</a:t>
            </a:r>
            <a:r>
              <a:rPr lang="en-US" sz="1900">
                <a:solidFill>
                  <a:srgbClr val="000000"/>
                </a:solidFill>
                <a:latin typeface="Geist 1"/>
                <a:ea typeface="Geist 1"/>
                <a:cs typeface="Geist 1"/>
                <a:sym typeface="Geist 1"/>
              </a:rPr>
              <a:t>rkopenie beschleunigt sich ohne Gegensteuern</a:t>
            </a:r>
          </a:p>
          <a:p>
            <a:pPr algn="l">
              <a:lnSpc>
                <a:spcPts val="3359"/>
              </a:lnSpc>
            </a:pPr>
          </a:p>
        </p:txBody>
      </p:sp>
      <p:sp>
        <p:nvSpPr>
          <p:cNvPr name="TextBox 26" id="26"/>
          <p:cNvSpPr txBox="true"/>
          <p:nvPr/>
        </p:nvSpPr>
        <p:spPr>
          <a:xfrm rot="0">
            <a:off x="7611433" y="4439098"/>
            <a:ext cx="11178613" cy="1205939"/>
          </a:xfrm>
          <a:prstGeom prst="rect">
            <a:avLst/>
          </a:prstGeom>
        </p:spPr>
        <p:txBody>
          <a:bodyPr anchor="t" rtlCol="false" tIns="0" lIns="0" bIns="0" rIns="0">
            <a:spAutoFit/>
          </a:bodyPr>
          <a:lstStyle/>
          <a:p>
            <a:pPr algn="l">
              <a:lnSpc>
                <a:spcPts val="3359"/>
              </a:lnSpc>
            </a:pPr>
            <a:r>
              <a:rPr lang="en-US" sz="2400" b="true">
                <a:solidFill>
                  <a:srgbClr val="000000"/>
                </a:solidFill>
                <a:latin typeface="Power Grotesk 1 Medium"/>
                <a:ea typeface="Power Grotesk 1 Medium"/>
                <a:cs typeface="Power Grotesk 1 Medium"/>
                <a:sym typeface="Power Grotesk 1 Medium"/>
              </a:rPr>
              <a:t>Knoch</a:t>
            </a:r>
            <a:r>
              <a:rPr lang="en-US" b="true" sz="2400">
                <a:solidFill>
                  <a:srgbClr val="000000"/>
                </a:solidFill>
                <a:latin typeface="Power Grotesk 1 Medium"/>
                <a:ea typeface="Power Grotesk 1 Medium"/>
                <a:cs typeface="Power Grotesk 1 Medium"/>
                <a:sym typeface="Power Grotesk 1 Medium"/>
              </a:rPr>
              <a:t>enschwund</a:t>
            </a:r>
          </a:p>
          <a:p>
            <a:pPr algn="l">
              <a:lnSpc>
                <a:spcPts val="2660"/>
              </a:lnSpc>
            </a:pPr>
            <a:r>
              <a:rPr lang="en-US" sz="1900">
                <a:solidFill>
                  <a:srgbClr val="000000"/>
                </a:solidFill>
                <a:latin typeface="Geist 1"/>
                <a:ea typeface="Geist 1"/>
                <a:cs typeface="Geist 1"/>
                <a:sym typeface="Geist 1"/>
              </a:rPr>
              <a:t>Schutz durch Östrogen fällt weg</a:t>
            </a:r>
          </a:p>
          <a:p>
            <a:pPr algn="l">
              <a:lnSpc>
                <a:spcPts val="3359"/>
              </a:lnSpc>
            </a:pPr>
          </a:p>
        </p:txBody>
      </p:sp>
      <p:sp>
        <p:nvSpPr>
          <p:cNvPr name="TextBox 27" id="27"/>
          <p:cNvSpPr txBox="true"/>
          <p:nvPr/>
        </p:nvSpPr>
        <p:spPr>
          <a:xfrm rot="0">
            <a:off x="8407335" y="8657072"/>
            <a:ext cx="9392649" cy="1439937"/>
          </a:xfrm>
          <a:prstGeom prst="rect">
            <a:avLst/>
          </a:prstGeom>
        </p:spPr>
        <p:txBody>
          <a:bodyPr anchor="t" rtlCol="false" tIns="0" lIns="0" bIns="0" rIns="0">
            <a:spAutoFit/>
          </a:bodyPr>
          <a:lstStyle/>
          <a:p>
            <a:pPr algn="l">
              <a:lnSpc>
                <a:spcPts val="3128"/>
              </a:lnSpc>
            </a:pPr>
            <a:r>
              <a:rPr lang="en-US" sz="2234" b="true">
                <a:solidFill>
                  <a:srgbClr val="1E352E"/>
                </a:solidFill>
                <a:latin typeface="Power Grotesk 1 Medium"/>
                <a:ea typeface="Power Grotesk 1 Medium"/>
                <a:cs typeface="Power Grotesk 1 Medium"/>
                <a:sym typeface="Power Grotesk 1 Medium"/>
              </a:rPr>
              <a:t>US-Stud</a:t>
            </a:r>
            <a:r>
              <a:rPr lang="en-US" b="true" sz="2234">
                <a:solidFill>
                  <a:srgbClr val="1E352E"/>
                </a:solidFill>
                <a:latin typeface="Power Grotesk 1 Medium"/>
                <a:ea typeface="Power Grotesk 1 Medium"/>
                <a:cs typeface="Power Grotesk 1 Medium"/>
                <a:sym typeface="Power Grotesk 1 Medium"/>
              </a:rPr>
              <a:t>ie: </a:t>
            </a:r>
          </a:p>
          <a:p>
            <a:pPr algn="l">
              <a:lnSpc>
                <a:spcPts val="2476"/>
              </a:lnSpc>
            </a:pPr>
            <a:r>
              <a:rPr lang="en-US" sz="1769">
                <a:solidFill>
                  <a:srgbClr val="1E352E"/>
                </a:solidFill>
                <a:latin typeface="Geist 1"/>
                <a:ea typeface="Geist 1"/>
                <a:cs typeface="Geist 1"/>
                <a:sym typeface="Geist 1"/>
              </a:rPr>
              <a:t>65,5 % der 40–59-jährigen Frauen und 73,8 % der über 60-Jährigen haben eine abdominelle Adipositas.</a:t>
            </a:r>
          </a:p>
          <a:p>
            <a:pPr algn="l">
              <a:lnSpc>
                <a:spcPts val="3128"/>
              </a:lnSpc>
            </a:pPr>
          </a:p>
        </p:txBody>
      </p:sp>
      <p:sp>
        <p:nvSpPr>
          <p:cNvPr name="TextBox 28" id="28"/>
          <p:cNvSpPr txBox="true"/>
          <p:nvPr/>
        </p:nvSpPr>
        <p:spPr>
          <a:xfrm rot="0">
            <a:off x="7611433" y="5796236"/>
            <a:ext cx="11178613" cy="1205939"/>
          </a:xfrm>
          <a:prstGeom prst="rect">
            <a:avLst/>
          </a:prstGeom>
        </p:spPr>
        <p:txBody>
          <a:bodyPr anchor="t" rtlCol="false" tIns="0" lIns="0" bIns="0" rIns="0">
            <a:spAutoFit/>
          </a:bodyPr>
          <a:lstStyle/>
          <a:p>
            <a:pPr algn="l">
              <a:lnSpc>
                <a:spcPts val="3359"/>
              </a:lnSpc>
            </a:pPr>
            <a:r>
              <a:rPr lang="en-US" sz="2400" b="true">
                <a:solidFill>
                  <a:srgbClr val="000000"/>
                </a:solidFill>
                <a:latin typeface="Power Grotesk 1 Medium"/>
                <a:ea typeface="Power Grotesk 1 Medium"/>
                <a:cs typeface="Power Grotesk 1 Medium"/>
                <a:sym typeface="Power Grotesk 1 Medium"/>
              </a:rPr>
              <a:t>Insulinresistenz</a:t>
            </a:r>
          </a:p>
          <a:p>
            <a:pPr algn="l">
              <a:lnSpc>
                <a:spcPts val="2660"/>
              </a:lnSpc>
            </a:pPr>
            <a:r>
              <a:rPr lang="en-US" sz="1900">
                <a:solidFill>
                  <a:srgbClr val="000000"/>
                </a:solidFill>
                <a:latin typeface="Geist 1"/>
                <a:ea typeface="Geist 1"/>
                <a:cs typeface="Geist 1"/>
                <a:sym typeface="Geist 1"/>
              </a:rPr>
              <a:t>Blutzuckerverwertung verschlechtert sich</a:t>
            </a:r>
          </a:p>
          <a:p>
            <a:pPr algn="l">
              <a:lnSpc>
                <a:spcPts val="3359"/>
              </a:lnSpc>
            </a:pPr>
          </a:p>
        </p:txBody>
      </p:sp>
      <p:sp>
        <p:nvSpPr>
          <p:cNvPr name="TextBox 29" id="29"/>
          <p:cNvSpPr txBox="true"/>
          <p:nvPr/>
        </p:nvSpPr>
        <p:spPr>
          <a:xfrm rot="0">
            <a:off x="7611433" y="7153484"/>
            <a:ext cx="11178613" cy="1205939"/>
          </a:xfrm>
          <a:prstGeom prst="rect">
            <a:avLst/>
          </a:prstGeom>
        </p:spPr>
        <p:txBody>
          <a:bodyPr anchor="t" rtlCol="false" tIns="0" lIns="0" bIns="0" rIns="0">
            <a:spAutoFit/>
          </a:bodyPr>
          <a:lstStyle/>
          <a:p>
            <a:pPr algn="l">
              <a:lnSpc>
                <a:spcPts val="3359"/>
              </a:lnSpc>
            </a:pPr>
            <a:r>
              <a:rPr lang="en-US" sz="2400" b="true">
                <a:solidFill>
                  <a:srgbClr val="000000"/>
                </a:solidFill>
                <a:latin typeface="Power Grotesk 1 Medium"/>
                <a:ea typeface="Power Grotesk 1 Medium"/>
                <a:cs typeface="Power Grotesk 1 Medium"/>
                <a:sym typeface="Power Grotesk 1 Medium"/>
              </a:rPr>
              <a:t>Hormonelle Schwankungen mit Folgen</a:t>
            </a:r>
          </a:p>
          <a:p>
            <a:pPr algn="l">
              <a:lnSpc>
                <a:spcPts val="2660"/>
              </a:lnSpc>
            </a:pPr>
            <a:r>
              <a:rPr lang="en-US" sz="1900">
                <a:solidFill>
                  <a:srgbClr val="000000"/>
                </a:solidFill>
                <a:latin typeface="Geist 1"/>
                <a:ea typeface="Geist 1"/>
                <a:cs typeface="Geist 1"/>
                <a:sym typeface="Geist 1"/>
              </a:rPr>
              <a:t>Stimmungsschwankungen, PMS, schlechter Schlaf, schlechtere Verdauung etc.</a:t>
            </a:r>
          </a:p>
          <a:p>
            <a:pPr algn="l">
              <a:lnSpc>
                <a:spcPts val="3359"/>
              </a:lnSpc>
            </a:pP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3F6EB"/>
        </a:solidFill>
      </p:bgPr>
    </p:bg>
    <p:spTree>
      <p:nvGrpSpPr>
        <p:cNvPr id="1" name=""/>
        <p:cNvGrpSpPr/>
        <p:nvPr/>
      </p:nvGrpSpPr>
      <p:grpSpPr>
        <a:xfrm>
          <a:off x="0" y="0"/>
          <a:ext cx="0" cy="0"/>
          <a:chOff x="0" y="0"/>
          <a:chExt cx="0" cy="0"/>
        </a:xfrm>
      </p:grpSpPr>
      <p:sp>
        <p:nvSpPr>
          <p:cNvPr name="Freeform 2" id="2"/>
          <p:cNvSpPr/>
          <p:nvPr/>
        </p:nvSpPr>
        <p:spPr>
          <a:xfrm flipH="false" flipV="false" rot="0">
            <a:off x="17451211" y="111841"/>
            <a:ext cx="697546" cy="827265"/>
          </a:xfrm>
          <a:custGeom>
            <a:avLst/>
            <a:gdLst/>
            <a:ahLst/>
            <a:cxnLst/>
            <a:rect r="r" b="b" t="t" l="l"/>
            <a:pathLst>
              <a:path h="827265" w="697546">
                <a:moveTo>
                  <a:pt x="0" y="0"/>
                </a:moveTo>
                <a:lnTo>
                  <a:pt x="697546" y="0"/>
                </a:lnTo>
                <a:lnTo>
                  <a:pt x="697546" y="827265"/>
                </a:lnTo>
                <a:lnTo>
                  <a:pt x="0" y="827265"/>
                </a:lnTo>
                <a:lnTo>
                  <a:pt x="0" y="0"/>
                </a:lnTo>
                <a:close/>
              </a:path>
            </a:pathLst>
          </a:custGeom>
          <a:blipFill>
            <a:blip r:embed="rId3"/>
            <a:stretch>
              <a:fillRect l="0" t="0" r="0" b="0"/>
            </a:stretch>
          </a:blipFill>
        </p:spPr>
      </p:sp>
      <p:sp>
        <p:nvSpPr>
          <p:cNvPr name="Freeform 3" id="3"/>
          <p:cNvSpPr/>
          <p:nvPr/>
        </p:nvSpPr>
        <p:spPr>
          <a:xfrm flipH="false" flipV="false" rot="0">
            <a:off x="1232414" y="2135704"/>
            <a:ext cx="15721055" cy="5757779"/>
          </a:xfrm>
          <a:custGeom>
            <a:avLst/>
            <a:gdLst/>
            <a:ahLst/>
            <a:cxnLst/>
            <a:rect r="r" b="b" t="t" l="l"/>
            <a:pathLst>
              <a:path h="5757779" w="15721055">
                <a:moveTo>
                  <a:pt x="0" y="0"/>
                </a:moveTo>
                <a:lnTo>
                  <a:pt x="15721055" y="0"/>
                </a:lnTo>
                <a:lnTo>
                  <a:pt x="15721055" y="5757779"/>
                </a:lnTo>
                <a:lnTo>
                  <a:pt x="0" y="5757779"/>
                </a:lnTo>
                <a:lnTo>
                  <a:pt x="0" y="0"/>
                </a:lnTo>
                <a:close/>
              </a:path>
            </a:pathLst>
          </a:custGeom>
          <a:blipFill>
            <a:blip r:embed="rId4"/>
            <a:stretch>
              <a:fillRect l="0" t="-29040" r="0" b="-24544"/>
            </a:stretch>
          </a:blipFill>
        </p:spPr>
      </p:sp>
      <p:sp>
        <p:nvSpPr>
          <p:cNvPr name="TextBox 4" id="4"/>
          <p:cNvSpPr txBox="true"/>
          <p:nvPr/>
        </p:nvSpPr>
        <p:spPr>
          <a:xfrm rot="0">
            <a:off x="2198061" y="277997"/>
            <a:ext cx="13891878" cy="1213634"/>
          </a:xfrm>
          <a:prstGeom prst="rect">
            <a:avLst/>
          </a:prstGeom>
        </p:spPr>
        <p:txBody>
          <a:bodyPr anchor="t" rtlCol="false" tIns="0" lIns="0" bIns="0" rIns="0">
            <a:spAutoFit/>
          </a:bodyPr>
          <a:lstStyle/>
          <a:p>
            <a:pPr algn="ctr">
              <a:lnSpc>
                <a:spcPts val="4410"/>
              </a:lnSpc>
            </a:pPr>
            <a:r>
              <a:rPr lang="en-US" sz="4200" b="true">
                <a:solidFill>
                  <a:srgbClr val="1E352E"/>
                </a:solidFill>
                <a:latin typeface="Power Grotesk 1 Medium"/>
                <a:ea typeface="Power Grotesk 1 Medium"/>
                <a:cs typeface="Power Grotesk 1 Medium"/>
                <a:sym typeface="Power Grotesk 1 Medium"/>
              </a:rPr>
              <a:t>Auswirkungen des Hormonabfalls auf den Stoffwechsel</a:t>
            </a:r>
          </a:p>
        </p:txBody>
      </p:sp>
      <p:sp>
        <p:nvSpPr>
          <p:cNvPr name="Freeform 5" id="5"/>
          <p:cNvSpPr/>
          <p:nvPr/>
        </p:nvSpPr>
        <p:spPr>
          <a:xfrm flipH="false" flipV="false" rot="0">
            <a:off x="2659065" y="3176499"/>
            <a:ext cx="1560416" cy="1652293"/>
          </a:xfrm>
          <a:custGeom>
            <a:avLst/>
            <a:gdLst/>
            <a:ahLst/>
            <a:cxnLst/>
            <a:rect r="r" b="b" t="t" l="l"/>
            <a:pathLst>
              <a:path h="1652293" w="1560416">
                <a:moveTo>
                  <a:pt x="0" y="0"/>
                </a:moveTo>
                <a:lnTo>
                  <a:pt x="1560416" y="0"/>
                </a:lnTo>
                <a:lnTo>
                  <a:pt x="1560416" y="1652293"/>
                </a:lnTo>
                <a:lnTo>
                  <a:pt x="0" y="1652293"/>
                </a:lnTo>
                <a:lnTo>
                  <a:pt x="0" y="0"/>
                </a:lnTo>
                <a:close/>
              </a:path>
            </a:pathLst>
          </a:custGeom>
          <a:blipFill>
            <a:blip r:embed="rId5"/>
            <a:stretch>
              <a:fillRect l="-45762" t="-163485" r="-861074" b="-271652"/>
            </a:stretch>
          </a:blipFill>
        </p:spPr>
      </p:sp>
      <p:sp>
        <p:nvSpPr>
          <p:cNvPr name="Freeform 6" id="6"/>
          <p:cNvSpPr/>
          <p:nvPr/>
        </p:nvSpPr>
        <p:spPr>
          <a:xfrm flipH="false" flipV="false" rot="0">
            <a:off x="1283472" y="8553245"/>
            <a:ext cx="15721055" cy="1413230"/>
          </a:xfrm>
          <a:custGeom>
            <a:avLst/>
            <a:gdLst/>
            <a:ahLst/>
            <a:cxnLst/>
            <a:rect r="r" b="b" t="t" l="l"/>
            <a:pathLst>
              <a:path h="1413230" w="15721055">
                <a:moveTo>
                  <a:pt x="0" y="0"/>
                </a:moveTo>
                <a:lnTo>
                  <a:pt x="15721056" y="0"/>
                </a:lnTo>
                <a:lnTo>
                  <a:pt x="15721056" y="1413230"/>
                </a:lnTo>
                <a:lnTo>
                  <a:pt x="0" y="1413230"/>
                </a:lnTo>
                <a:lnTo>
                  <a:pt x="0" y="0"/>
                </a:lnTo>
                <a:close/>
              </a:path>
            </a:pathLst>
          </a:custGeom>
          <a:blipFill>
            <a:blip r:embed="rId4"/>
            <a:stretch>
              <a:fillRect l="0" t="-525736" r="0" b="0"/>
            </a:stretch>
          </a:blipFill>
        </p:spPr>
      </p:sp>
      <p:sp>
        <p:nvSpPr>
          <p:cNvPr name="Freeform 7" id="7"/>
          <p:cNvSpPr/>
          <p:nvPr/>
        </p:nvSpPr>
        <p:spPr>
          <a:xfrm flipH="false" flipV="false" rot="0">
            <a:off x="2787768" y="8623104"/>
            <a:ext cx="1161595" cy="1037323"/>
          </a:xfrm>
          <a:custGeom>
            <a:avLst/>
            <a:gdLst/>
            <a:ahLst/>
            <a:cxnLst/>
            <a:rect r="r" b="b" t="t" l="l"/>
            <a:pathLst>
              <a:path h="1037323" w="1161595">
                <a:moveTo>
                  <a:pt x="0" y="0"/>
                </a:moveTo>
                <a:lnTo>
                  <a:pt x="1161595" y="0"/>
                </a:lnTo>
                <a:lnTo>
                  <a:pt x="1161595" y="1037323"/>
                </a:lnTo>
                <a:lnTo>
                  <a:pt x="0" y="103732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0">
            <a:off x="2787768" y="3398027"/>
            <a:ext cx="1239120" cy="1209237"/>
          </a:xfrm>
          <a:custGeom>
            <a:avLst/>
            <a:gdLst/>
            <a:ahLst/>
            <a:cxnLst/>
            <a:rect r="r" b="b" t="t" l="l"/>
            <a:pathLst>
              <a:path h="1209237" w="1239120">
                <a:moveTo>
                  <a:pt x="0" y="0"/>
                </a:moveTo>
                <a:lnTo>
                  <a:pt x="1239120" y="0"/>
                </a:lnTo>
                <a:lnTo>
                  <a:pt x="1239120" y="1209237"/>
                </a:lnTo>
                <a:lnTo>
                  <a:pt x="0" y="120923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3F6EB"/>
        </a:solidFill>
      </p:bgPr>
    </p:bg>
    <p:spTree>
      <p:nvGrpSpPr>
        <p:cNvPr id="1" name=""/>
        <p:cNvGrpSpPr/>
        <p:nvPr/>
      </p:nvGrpSpPr>
      <p:grpSpPr>
        <a:xfrm>
          <a:off x="0" y="0"/>
          <a:ext cx="0" cy="0"/>
          <a:chOff x="0" y="0"/>
          <a:chExt cx="0" cy="0"/>
        </a:xfrm>
      </p:grpSpPr>
      <p:grpSp>
        <p:nvGrpSpPr>
          <p:cNvPr name="Group 2" id="2"/>
          <p:cNvGrpSpPr/>
          <p:nvPr/>
        </p:nvGrpSpPr>
        <p:grpSpPr>
          <a:xfrm rot="0">
            <a:off x="14658187" y="1408400"/>
            <a:ext cx="3490570" cy="3409778"/>
            <a:chOff x="0" y="0"/>
            <a:chExt cx="4828540" cy="4716780"/>
          </a:xfrm>
        </p:grpSpPr>
        <p:sp>
          <p:nvSpPr>
            <p:cNvPr name="Freeform 3" id="3"/>
            <p:cNvSpPr/>
            <p:nvPr/>
          </p:nvSpPr>
          <p:spPr>
            <a:xfrm flipH="false" flipV="false" rot="0">
              <a:off x="1103" y="1273"/>
              <a:ext cx="4830645" cy="4716345"/>
            </a:xfrm>
            <a:custGeom>
              <a:avLst/>
              <a:gdLst/>
              <a:ahLst/>
              <a:cxnLst/>
              <a:rect r="r" b="b" t="t" l="l"/>
              <a:pathLst>
                <a:path h="4716345" w="4830645">
                  <a:moveTo>
                    <a:pt x="3415197" y="4653277"/>
                  </a:moveTo>
                  <a:cubicBezTo>
                    <a:pt x="3387257" y="4660897"/>
                    <a:pt x="3365667" y="4671057"/>
                    <a:pt x="3344077" y="4673597"/>
                  </a:cubicBezTo>
                  <a:cubicBezTo>
                    <a:pt x="3222157" y="4683757"/>
                    <a:pt x="3101507" y="4693917"/>
                    <a:pt x="2979587" y="4702807"/>
                  </a:cubicBezTo>
                  <a:cubicBezTo>
                    <a:pt x="2917357" y="4706617"/>
                    <a:pt x="2855127" y="4710427"/>
                    <a:pt x="2792897" y="4711697"/>
                  </a:cubicBezTo>
                  <a:cubicBezTo>
                    <a:pt x="2725587" y="4714237"/>
                    <a:pt x="2658277" y="4718047"/>
                    <a:pt x="2592237" y="4715507"/>
                  </a:cubicBezTo>
                  <a:cubicBezTo>
                    <a:pt x="2528737" y="4714237"/>
                    <a:pt x="2465237" y="4710427"/>
                    <a:pt x="2404277" y="4698997"/>
                  </a:cubicBezTo>
                  <a:cubicBezTo>
                    <a:pt x="2325537" y="4685027"/>
                    <a:pt x="2245527" y="4685027"/>
                    <a:pt x="2168057" y="4672327"/>
                  </a:cubicBezTo>
                  <a:cubicBezTo>
                    <a:pt x="1966127" y="4639307"/>
                    <a:pt x="1760387" y="4648197"/>
                    <a:pt x="1557187" y="4634227"/>
                  </a:cubicBezTo>
                  <a:cubicBezTo>
                    <a:pt x="1442887" y="4626607"/>
                    <a:pt x="1328587" y="4608827"/>
                    <a:pt x="1214287" y="4593587"/>
                  </a:cubicBezTo>
                  <a:cubicBezTo>
                    <a:pt x="1084747" y="4577077"/>
                    <a:pt x="955207" y="4558027"/>
                    <a:pt x="824397" y="4540247"/>
                  </a:cubicBezTo>
                  <a:cubicBezTo>
                    <a:pt x="729147" y="4527547"/>
                    <a:pt x="632627" y="4514847"/>
                    <a:pt x="537377" y="4502147"/>
                  </a:cubicBezTo>
                  <a:cubicBezTo>
                    <a:pt x="534837" y="4502147"/>
                    <a:pt x="532297" y="4500877"/>
                    <a:pt x="529757" y="4500877"/>
                  </a:cubicBezTo>
                  <a:cubicBezTo>
                    <a:pt x="449747" y="4466587"/>
                    <a:pt x="364657" y="4439917"/>
                    <a:pt x="290997" y="4395467"/>
                  </a:cubicBezTo>
                  <a:cubicBezTo>
                    <a:pt x="166537" y="4319267"/>
                    <a:pt x="113197" y="4197347"/>
                    <a:pt x="108117" y="4053837"/>
                  </a:cubicBezTo>
                  <a:cubicBezTo>
                    <a:pt x="106847" y="4004307"/>
                    <a:pt x="100497" y="3956047"/>
                    <a:pt x="100497" y="3906517"/>
                  </a:cubicBezTo>
                  <a:cubicBezTo>
                    <a:pt x="101767" y="3837937"/>
                    <a:pt x="106847" y="3770627"/>
                    <a:pt x="110657" y="3703317"/>
                  </a:cubicBezTo>
                  <a:cubicBezTo>
                    <a:pt x="120817" y="3502657"/>
                    <a:pt x="125897" y="3301997"/>
                    <a:pt x="110657" y="3101337"/>
                  </a:cubicBezTo>
                  <a:cubicBezTo>
                    <a:pt x="96687" y="2920997"/>
                    <a:pt x="83987" y="2741927"/>
                    <a:pt x="70017" y="2561587"/>
                  </a:cubicBezTo>
                  <a:cubicBezTo>
                    <a:pt x="61127" y="2446017"/>
                    <a:pt x="49697" y="2331717"/>
                    <a:pt x="42077" y="2216147"/>
                  </a:cubicBezTo>
                  <a:cubicBezTo>
                    <a:pt x="36997" y="2139947"/>
                    <a:pt x="38267" y="2062477"/>
                    <a:pt x="33187" y="1986277"/>
                  </a:cubicBezTo>
                  <a:cubicBezTo>
                    <a:pt x="30647" y="1943097"/>
                    <a:pt x="16677" y="1901187"/>
                    <a:pt x="15407" y="1858007"/>
                  </a:cubicBezTo>
                  <a:cubicBezTo>
                    <a:pt x="10327" y="1753867"/>
                    <a:pt x="9057" y="1648457"/>
                    <a:pt x="6517" y="1543047"/>
                  </a:cubicBezTo>
                  <a:cubicBezTo>
                    <a:pt x="5247" y="1502407"/>
                    <a:pt x="-1103" y="1461767"/>
                    <a:pt x="167" y="1421127"/>
                  </a:cubicBezTo>
                  <a:cubicBezTo>
                    <a:pt x="1437" y="1357627"/>
                    <a:pt x="9057" y="1294127"/>
                    <a:pt x="10327" y="1230627"/>
                  </a:cubicBezTo>
                  <a:cubicBezTo>
                    <a:pt x="11597" y="1156967"/>
                    <a:pt x="3977" y="1083307"/>
                    <a:pt x="6517" y="1010917"/>
                  </a:cubicBezTo>
                  <a:cubicBezTo>
                    <a:pt x="6517" y="941067"/>
                    <a:pt x="15407" y="872487"/>
                    <a:pt x="24297" y="802637"/>
                  </a:cubicBezTo>
                  <a:cubicBezTo>
                    <a:pt x="26837" y="778507"/>
                    <a:pt x="44617" y="756917"/>
                    <a:pt x="49697" y="732787"/>
                  </a:cubicBezTo>
                  <a:cubicBezTo>
                    <a:pt x="71287" y="613407"/>
                    <a:pt x="94147" y="494027"/>
                    <a:pt x="150027" y="383537"/>
                  </a:cubicBezTo>
                  <a:cubicBezTo>
                    <a:pt x="162727" y="359407"/>
                    <a:pt x="183047" y="337817"/>
                    <a:pt x="202097" y="318767"/>
                  </a:cubicBezTo>
                  <a:cubicBezTo>
                    <a:pt x="208447" y="312417"/>
                    <a:pt x="223687" y="316227"/>
                    <a:pt x="227497" y="316227"/>
                  </a:cubicBezTo>
                  <a:cubicBezTo>
                    <a:pt x="236387" y="299717"/>
                    <a:pt x="241467" y="283207"/>
                    <a:pt x="251627" y="275587"/>
                  </a:cubicBezTo>
                  <a:cubicBezTo>
                    <a:pt x="306237" y="233677"/>
                    <a:pt x="363387" y="203197"/>
                    <a:pt x="434507" y="195577"/>
                  </a:cubicBezTo>
                  <a:cubicBezTo>
                    <a:pt x="487847" y="189227"/>
                    <a:pt x="539917" y="166367"/>
                    <a:pt x="593257" y="153667"/>
                  </a:cubicBezTo>
                  <a:cubicBezTo>
                    <a:pt x="658027" y="138427"/>
                    <a:pt x="722797" y="120647"/>
                    <a:pt x="790107" y="111757"/>
                  </a:cubicBezTo>
                  <a:cubicBezTo>
                    <a:pt x="851067" y="104137"/>
                    <a:pt x="909487" y="87627"/>
                    <a:pt x="971717" y="82547"/>
                  </a:cubicBezTo>
                  <a:cubicBezTo>
                    <a:pt x="1035217" y="77467"/>
                    <a:pt x="1098717" y="62227"/>
                    <a:pt x="1163487" y="57147"/>
                  </a:cubicBezTo>
                  <a:cubicBezTo>
                    <a:pt x="1338747" y="44447"/>
                    <a:pt x="1515277" y="35557"/>
                    <a:pt x="1690537" y="25397"/>
                  </a:cubicBezTo>
                  <a:cubicBezTo>
                    <a:pt x="1733717" y="22857"/>
                    <a:pt x="1776897" y="25397"/>
                    <a:pt x="1820077" y="26667"/>
                  </a:cubicBezTo>
                  <a:cubicBezTo>
                    <a:pt x="1841667" y="27937"/>
                    <a:pt x="1863257" y="33017"/>
                    <a:pt x="1886117" y="35557"/>
                  </a:cubicBezTo>
                  <a:cubicBezTo>
                    <a:pt x="1896277" y="36827"/>
                    <a:pt x="1906437" y="33017"/>
                    <a:pt x="1916597" y="33017"/>
                  </a:cubicBezTo>
                  <a:cubicBezTo>
                    <a:pt x="1947077" y="33017"/>
                    <a:pt x="1978827" y="33017"/>
                    <a:pt x="2009307" y="31747"/>
                  </a:cubicBezTo>
                  <a:cubicBezTo>
                    <a:pt x="2067727" y="29207"/>
                    <a:pt x="2127417" y="22857"/>
                    <a:pt x="2185837" y="22857"/>
                  </a:cubicBezTo>
                  <a:cubicBezTo>
                    <a:pt x="2242987" y="22857"/>
                    <a:pt x="2300137" y="26667"/>
                    <a:pt x="2357287" y="29207"/>
                  </a:cubicBezTo>
                  <a:lnTo>
                    <a:pt x="2403007" y="29207"/>
                  </a:lnTo>
                  <a:cubicBezTo>
                    <a:pt x="2472857" y="26667"/>
                    <a:pt x="2541437" y="26667"/>
                    <a:pt x="2611287" y="22857"/>
                  </a:cubicBezTo>
                  <a:cubicBezTo>
                    <a:pt x="2678597" y="19047"/>
                    <a:pt x="2744637" y="10157"/>
                    <a:pt x="2811947" y="6347"/>
                  </a:cubicBezTo>
                  <a:cubicBezTo>
                    <a:pt x="2843697" y="3807"/>
                    <a:pt x="2876717" y="3807"/>
                    <a:pt x="2908467" y="10157"/>
                  </a:cubicBezTo>
                  <a:cubicBezTo>
                    <a:pt x="2956727" y="19047"/>
                    <a:pt x="3002447" y="24127"/>
                    <a:pt x="3050707" y="10157"/>
                  </a:cubicBezTo>
                  <a:cubicBezTo>
                    <a:pt x="3068487" y="5077"/>
                    <a:pt x="3091347" y="13967"/>
                    <a:pt x="3111667" y="16507"/>
                  </a:cubicBezTo>
                  <a:cubicBezTo>
                    <a:pt x="3120557" y="17777"/>
                    <a:pt x="3130717" y="20317"/>
                    <a:pt x="3135797" y="16507"/>
                  </a:cubicBezTo>
                  <a:cubicBezTo>
                    <a:pt x="3170087" y="-8893"/>
                    <a:pt x="3201837" y="-2543"/>
                    <a:pt x="3234857" y="19047"/>
                  </a:cubicBezTo>
                  <a:cubicBezTo>
                    <a:pt x="3238667" y="21587"/>
                    <a:pt x="3248827" y="15237"/>
                    <a:pt x="3256447" y="15237"/>
                  </a:cubicBezTo>
                  <a:cubicBezTo>
                    <a:pt x="3286927" y="15237"/>
                    <a:pt x="3317407" y="15237"/>
                    <a:pt x="3349157" y="16507"/>
                  </a:cubicBezTo>
                  <a:cubicBezTo>
                    <a:pt x="3372017" y="17777"/>
                    <a:pt x="3393607" y="25397"/>
                    <a:pt x="3416467" y="27937"/>
                  </a:cubicBezTo>
                  <a:cubicBezTo>
                    <a:pt x="3465997" y="34287"/>
                    <a:pt x="3516797" y="44447"/>
                    <a:pt x="3567597" y="44447"/>
                  </a:cubicBezTo>
                  <a:cubicBezTo>
                    <a:pt x="3662847" y="45717"/>
                    <a:pt x="3758097" y="49527"/>
                    <a:pt x="3852077" y="69847"/>
                  </a:cubicBezTo>
                  <a:cubicBezTo>
                    <a:pt x="3939707" y="88897"/>
                    <a:pt x="4029877" y="88897"/>
                    <a:pt x="4118777" y="104137"/>
                  </a:cubicBezTo>
                  <a:cubicBezTo>
                    <a:pt x="4172117" y="113027"/>
                    <a:pt x="4226727" y="129537"/>
                    <a:pt x="4272447" y="156207"/>
                  </a:cubicBezTo>
                  <a:cubicBezTo>
                    <a:pt x="4321977" y="184147"/>
                    <a:pt x="4360077" y="229867"/>
                    <a:pt x="4404527" y="267967"/>
                  </a:cubicBezTo>
                  <a:cubicBezTo>
                    <a:pt x="4421037" y="281937"/>
                    <a:pt x="4445167" y="292097"/>
                    <a:pt x="4456597" y="309877"/>
                  </a:cubicBezTo>
                  <a:cubicBezTo>
                    <a:pt x="4489617" y="358137"/>
                    <a:pt x="4518827" y="408937"/>
                    <a:pt x="4548037" y="459737"/>
                  </a:cubicBezTo>
                  <a:cubicBezTo>
                    <a:pt x="4569627" y="496567"/>
                    <a:pt x="4591217" y="534667"/>
                    <a:pt x="4607727" y="572767"/>
                  </a:cubicBezTo>
                  <a:cubicBezTo>
                    <a:pt x="4625507" y="617217"/>
                    <a:pt x="4639477" y="662937"/>
                    <a:pt x="4653447" y="709927"/>
                  </a:cubicBezTo>
                  <a:cubicBezTo>
                    <a:pt x="4675037" y="783587"/>
                    <a:pt x="4700437" y="857247"/>
                    <a:pt x="4714407" y="933447"/>
                  </a:cubicBezTo>
                  <a:cubicBezTo>
                    <a:pt x="4734727" y="1040127"/>
                    <a:pt x="4744887" y="1149347"/>
                    <a:pt x="4760127" y="1257297"/>
                  </a:cubicBezTo>
                  <a:cubicBezTo>
                    <a:pt x="4765207" y="1292857"/>
                    <a:pt x="4771557" y="1328417"/>
                    <a:pt x="4774097" y="1363977"/>
                  </a:cubicBezTo>
                  <a:cubicBezTo>
                    <a:pt x="4781717" y="1465577"/>
                    <a:pt x="4786797" y="1565907"/>
                    <a:pt x="4793147" y="1667507"/>
                  </a:cubicBezTo>
                  <a:cubicBezTo>
                    <a:pt x="4802037" y="1793237"/>
                    <a:pt x="4814737" y="1917697"/>
                    <a:pt x="4821087" y="2043427"/>
                  </a:cubicBezTo>
                  <a:cubicBezTo>
                    <a:pt x="4827437" y="2164077"/>
                    <a:pt x="4832517" y="2285997"/>
                    <a:pt x="4829977" y="2407917"/>
                  </a:cubicBezTo>
                  <a:cubicBezTo>
                    <a:pt x="4826167" y="2611117"/>
                    <a:pt x="4816007" y="2813047"/>
                    <a:pt x="4805847" y="3016247"/>
                  </a:cubicBezTo>
                  <a:cubicBezTo>
                    <a:pt x="4799497" y="3141977"/>
                    <a:pt x="4790607" y="3266437"/>
                    <a:pt x="4777907" y="3390897"/>
                  </a:cubicBezTo>
                  <a:cubicBezTo>
                    <a:pt x="4765207" y="3515357"/>
                    <a:pt x="4746157" y="3638547"/>
                    <a:pt x="4732187" y="3763007"/>
                  </a:cubicBezTo>
                  <a:cubicBezTo>
                    <a:pt x="4722027" y="3849367"/>
                    <a:pt x="4719487" y="3935727"/>
                    <a:pt x="4708057" y="4020817"/>
                  </a:cubicBezTo>
                  <a:cubicBezTo>
                    <a:pt x="4697897" y="4098287"/>
                    <a:pt x="4659797" y="4166867"/>
                    <a:pt x="4608997" y="4224017"/>
                  </a:cubicBezTo>
                  <a:cubicBezTo>
                    <a:pt x="4567087" y="4272277"/>
                    <a:pt x="4534067" y="4326887"/>
                    <a:pt x="4490887" y="4373877"/>
                  </a:cubicBezTo>
                  <a:cubicBezTo>
                    <a:pt x="4452787" y="4415787"/>
                    <a:pt x="4410877" y="4457697"/>
                    <a:pt x="4344837" y="4458967"/>
                  </a:cubicBezTo>
                  <a:cubicBezTo>
                    <a:pt x="4329597" y="4458967"/>
                    <a:pt x="4315627" y="4474207"/>
                    <a:pt x="4300387" y="4481827"/>
                  </a:cubicBezTo>
                  <a:cubicBezTo>
                    <a:pt x="4235617" y="4509767"/>
                    <a:pt x="4168307" y="4533897"/>
                    <a:pt x="4104807" y="4564377"/>
                  </a:cubicBezTo>
                  <a:cubicBezTo>
                    <a:pt x="3987967" y="4620257"/>
                    <a:pt x="3862237" y="4629147"/>
                    <a:pt x="3736507" y="4634227"/>
                  </a:cubicBezTo>
                  <a:cubicBezTo>
                    <a:pt x="3688247" y="4636767"/>
                    <a:pt x="3638717" y="4632957"/>
                    <a:pt x="3590457" y="4636767"/>
                  </a:cubicBezTo>
                  <a:cubicBezTo>
                    <a:pt x="3566327" y="4638037"/>
                    <a:pt x="3543467" y="4649467"/>
                    <a:pt x="3520607" y="4654547"/>
                  </a:cubicBezTo>
                  <a:cubicBezTo>
                    <a:pt x="3510447" y="4657087"/>
                    <a:pt x="3500287" y="4655817"/>
                    <a:pt x="3488857" y="4657087"/>
                  </a:cubicBezTo>
                  <a:cubicBezTo>
                    <a:pt x="3473617" y="4658357"/>
                    <a:pt x="3458377" y="4662167"/>
                    <a:pt x="3443137" y="4660897"/>
                  </a:cubicBezTo>
                  <a:cubicBezTo>
                    <a:pt x="3427897" y="4658357"/>
                    <a:pt x="3417737" y="4653277"/>
                    <a:pt x="3415197" y="4653277"/>
                  </a:cubicBezTo>
                  <a:close/>
                </a:path>
              </a:pathLst>
            </a:custGeom>
            <a:blipFill>
              <a:blip r:embed="rId3"/>
              <a:stretch>
                <a:fillRect l="-23271" t="0" r="-23271" b="0"/>
              </a:stretch>
            </a:blipFill>
          </p:spPr>
        </p:sp>
      </p:grpSp>
      <p:grpSp>
        <p:nvGrpSpPr>
          <p:cNvPr name="Group 4" id="4"/>
          <p:cNvGrpSpPr/>
          <p:nvPr/>
        </p:nvGrpSpPr>
        <p:grpSpPr>
          <a:xfrm rot="0">
            <a:off x="13093383" y="4586106"/>
            <a:ext cx="4578046" cy="5029313"/>
            <a:chOff x="0" y="0"/>
            <a:chExt cx="1205740" cy="1324593"/>
          </a:xfrm>
        </p:grpSpPr>
        <p:sp>
          <p:nvSpPr>
            <p:cNvPr name="Freeform 5" id="5"/>
            <p:cNvSpPr/>
            <p:nvPr/>
          </p:nvSpPr>
          <p:spPr>
            <a:xfrm flipH="false" flipV="false" rot="0">
              <a:off x="0" y="0"/>
              <a:ext cx="1205740" cy="1324593"/>
            </a:xfrm>
            <a:custGeom>
              <a:avLst/>
              <a:gdLst/>
              <a:ahLst/>
              <a:cxnLst/>
              <a:rect r="r" b="b" t="t" l="l"/>
              <a:pathLst>
                <a:path h="1324593" w="1205740">
                  <a:moveTo>
                    <a:pt x="86246" y="0"/>
                  </a:moveTo>
                  <a:lnTo>
                    <a:pt x="1119494" y="0"/>
                  </a:lnTo>
                  <a:cubicBezTo>
                    <a:pt x="1142368" y="0"/>
                    <a:pt x="1164305" y="9087"/>
                    <a:pt x="1180480" y="25261"/>
                  </a:cubicBezTo>
                  <a:cubicBezTo>
                    <a:pt x="1196654" y="41435"/>
                    <a:pt x="1205740" y="63372"/>
                    <a:pt x="1205740" y="86246"/>
                  </a:cubicBezTo>
                  <a:lnTo>
                    <a:pt x="1205740" y="1238347"/>
                  </a:lnTo>
                  <a:cubicBezTo>
                    <a:pt x="1205740" y="1261221"/>
                    <a:pt x="1196654" y="1283158"/>
                    <a:pt x="1180480" y="1299332"/>
                  </a:cubicBezTo>
                  <a:cubicBezTo>
                    <a:pt x="1164305" y="1315506"/>
                    <a:pt x="1142368" y="1324593"/>
                    <a:pt x="1119494" y="1324593"/>
                  </a:cubicBezTo>
                  <a:lnTo>
                    <a:pt x="86246" y="1324593"/>
                  </a:lnTo>
                  <a:cubicBezTo>
                    <a:pt x="63372" y="1324593"/>
                    <a:pt x="41435" y="1315506"/>
                    <a:pt x="25261" y="1299332"/>
                  </a:cubicBezTo>
                  <a:cubicBezTo>
                    <a:pt x="9087" y="1283158"/>
                    <a:pt x="0" y="1261221"/>
                    <a:pt x="0" y="1238347"/>
                  </a:cubicBezTo>
                  <a:lnTo>
                    <a:pt x="0" y="86246"/>
                  </a:lnTo>
                  <a:cubicBezTo>
                    <a:pt x="0" y="63372"/>
                    <a:pt x="9087" y="41435"/>
                    <a:pt x="25261" y="25261"/>
                  </a:cubicBezTo>
                  <a:cubicBezTo>
                    <a:pt x="41435" y="9087"/>
                    <a:pt x="63372" y="0"/>
                    <a:pt x="86246" y="0"/>
                  </a:cubicBezTo>
                  <a:close/>
                </a:path>
              </a:pathLst>
            </a:custGeom>
            <a:solidFill>
              <a:srgbClr val="EC64A1"/>
            </a:solidFill>
          </p:spPr>
        </p:sp>
        <p:sp>
          <p:nvSpPr>
            <p:cNvPr name="TextBox 6" id="6"/>
            <p:cNvSpPr txBox="true"/>
            <p:nvPr/>
          </p:nvSpPr>
          <p:spPr>
            <a:xfrm>
              <a:off x="0" y="-47625"/>
              <a:ext cx="1205740" cy="1372218"/>
            </a:xfrm>
            <a:prstGeom prst="rect">
              <a:avLst/>
            </a:prstGeom>
          </p:spPr>
          <p:txBody>
            <a:bodyPr anchor="ctr" rtlCol="false" tIns="50800" lIns="50800" bIns="50800" rIns="50800"/>
            <a:lstStyle/>
            <a:p>
              <a:pPr algn="ctr">
                <a:lnSpc>
                  <a:spcPts val="2960"/>
                </a:lnSpc>
              </a:pPr>
            </a:p>
          </p:txBody>
        </p:sp>
      </p:grpSp>
      <p:sp>
        <p:nvSpPr>
          <p:cNvPr name="TextBox 7" id="7"/>
          <p:cNvSpPr txBox="true"/>
          <p:nvPr/>
        </p:nvSpPr>
        <p:spPr>
          <a:xfrm rot="0">
            <a:off x="1028700" y="1994059"/>
            <a:ext cx="12064683" cy="7968664"/>
          </a:xfrm>
          <a:prstGeom prst="rect">
            <a:avLst/>
          </a:prstGeom>
        </p:spPr>
        <p:txBody>
          <a:bodyPr anchor="t" rtlCol="false" tIns="0" lIns="0" bIns="0" rIns="0">
            <a:spAutoFit/>
          </a:bodyPr>
          <a:lstStyle/>
          <a:p>
            <a:pPr algn="l">
              <a:lnSpc>
                <a:spcPts val="2125"/>
              </a:lnSpc>
            </a:pPr>
          </a:p>
          <a:p>
            <a:pPr algn="l">
              <a:lnSpc>
                <a:spcPts val="3665"/>
              </a:lnSpc>
            </a:pPr>
            <a:r>
              <a:rPr lang="en-US" sz="2618" b="true">
                <a:solidFill>
                  <a:srgbClr val="1E352E"/>
                </a:solidFill>
                <a:latin typeface="Power Grotesk 1 Medium"/>
                <a:ea typeface="Power Grotesk 1 Medium"/>
                <a:cs typeface="Power Grotesk 1 Medium"/>
                <a:sym typeface="Power Grotesk 1 Medium"/>
              </a:rPr>
              <a:t>Was passiert?</a:t>
            </a:r>
          </a:p>
          <a:p>
            <a:pPr algn="l">
              <a:lnSpc>
                <a:spcPts val="3665"/>
              </a:lnSpc>
            </a:pPr>
            <a:r>
              <a:rPr lang="en-US" sz="2618">
                <a:solidFill>
                  <a:srgbClr val="1E352E"/>
                </a:solidFill>
                <a:latin typeface="Geist 1"/>
                <a:ea typeface="Geist 1"/>
                <a:cs typeface="Geist 1"/>
                <a:sym typeface="Geist 1"/>
              </a:rPr>
              <a:t>Östrogen wirkt regulierend auf die Schilddrüsenfunktion. Ein Mangel kann T3 &amp; T4 reduzieren → Müdigkeit, Gewichtszunahme, Antriebslosigkeit trotz gleichem Essverhalten.</a:t>
            </a:r>
          </a:p>
          <a:p>
            <a:pPr algn="l">
              <a:lnSpc>
                <a:spcPts val="3665"/>
              </a:lnSpc>
            </a:pPr>
          </a:p>
          <a:p>
            <a:pPr algn="l">
              <a:lnSpc>
                <a:spcPts val="1985"/>
              </a:lnSpc>
            </a:pPr>
          </a:p>
          <a:p>
            <a:pPr algn="l">
              <a:lnSpc>
                <a:spcPts val="3665"/>
              </a:lnSpc>
            </a:pPr>
            <a:r>
              <a:rPr lang="en-US" sz="2618" b="true">
                <a:solidFill>
                  <a:srgbClr val="1E352E"/>
                </a:solidFill>
                <a:latin typeface="Power Grotesk 1 Medium"/>
                <a:ea typeface="Power Grotesk 1 Medium"/>
                <a:cs typeface="Power Grotesk 1 Medium"/>
                <a:sym typeface="Power Grotesk 1 Medium"/>
              </a:rPr>
              <a:t>Was hilft?</a:t>
            </a:r>
          </a:p>
          <a:p>
            <a:pPr algn="l">
              <a:lnSpc>
                <a:spcPts val="3665"/>
              </a:lnSpc>
            </a:pPr>
            <a:r>
              <a:rPr lang="en-US" sz="2618" b="true">
                <a:solidFill>
                  <a:srgbClr val="1E352E"/>
                </a:solidFill>
                <a:latin typeface="Geist 1 Semi-Bold"/>
                <a:ea typeface="Geist 1 Semi-Bold"/>
                <a:cs typeface="Geist 1 Semi-Bold"/>
                <a:sym typeface="Geist 1 Semi-Bold"/>
              </a:rPr>
              <a:t>Ernährung:</a:t>
            </a:r>
          </a:p>
          <a:p>
            <a:pPr algn="l" marL="565324" indent="-282662" lvl="1">
              <a:lnSpc>
                <a:spcPts val="3665"/>
              </a:lnSpc>
              <a:buFont typeface="Arial"/>
              <a:buChar char="•"/>
            </a:pPr>
            <a:r>
              <a:rPr lang="en-US" sz="2618">
                <a:solidFill>
                  <a:srgbClr val="1E352E"/>
                </a:solidFill>
                <a:latin typeface="Geist 1"/>
                <a:ea typeface="Geist 1"/>
                <a:cs typeface="Geist 1"/>
                <a:sym typeface="Geist 1"/>
              </a:rPr>
              <a:t>Jodreich: Algen, Fisch, Jodsalz, Meeresfrüchte, Eier</a:t>
            </a:r>
          </a:p>
          <a:p>
            <a:pPr algn="l" marL="565324" indent="-282662" lvl="1">
              <a:lnSpc>
                <a:spcPts val="3665"/>
              </a:lnSpc>
              <a:buFont typeface="Arial"/>
              <a:buChar char="•"/>
            </a:pPr>
            <a:r>
              <a:rPr lang="en-US" sz="2618">
                <a:solidFill>
                  <a:srgbClr val="1E352E"/>
                </a:solidFill>
                <a:latin typeface="Geist 1"/>
                <a:ea typeface="Geist 1"/>
                <a:cs typeface="Geist 1"/>
                <a:sym typeface="Geist 1"/>
              </a:rPr>
              <a:t>Selen &amp; Zink: Paranüsse, Haferflocken, Hülsenfrüchte</a:t>
            </a:r>
          </a:p>
          <a:p>
            <a:pPr algn="l" marL="565324" indent="-282662" lvl="1">
              <a:lnSpc>
                <a:spcPts val="3665"/>
              </a:lnSpc>
              <a:buFont typeface="Arial"/>
              <a:buChar char="•"/>
            </a:pPr>
            <a:r>
              <a:rPr lang="en-US" sz="2618">
                <a:solidFill>
                  <a:srgbClr val="1E352E"/>
                </a:solidFill>
                <a:latin typeface="Geist 1"/>
                <a:ea typeface="Geist 1"/>
                <a:cs typeface="Geist 1"/>
                <a:sym typeface="Geist 1"/>
              </a:rPr>
              <a:t>Eisen: Fleisch, Hülsenfrüchte + gute Vitamin C Versorgung</a:t>
            </a:r>
          </a:p>
          <a:p>
            <a:pPr algn="l">
              <a:lnSpc>
                <a:spcPts val="3665"/>
              </a:lnSpc>
            </a:pPr>
          </a:p>
          <a:p>
            <a:pPr algn="l">
              <a:lnSpc>
                <a:spcPts val="1285"/>
              </a:lnSpc>
            </a:pPr>
          </a:p>
          <a:p>
            <a:pPr algn="l">
              <a:lnSpc>
                <a:spcPts val="3665"/>
              </a:lnSpc>
            </a:pPr>
            <a:r>
              <a:rPr lang="en-US" sz="2618" b="true">
                <a:solidFill>
                  <a:srgbClr val="1E352E"/>
                </a:solidFill>
                <a:latin typeface="Power Grotesk 1 Medium"/>
                <a:ea typeface="Power Grotesk 1 Medium"/>
                <a:cs typeface="Power Grotesk 1 Medium"/>
                <a:sym typeface="Power Grotesk 1 Medium"/>
              </a:rPr>
              <a:t>Lebensstil:</a:t>
            </a:r>
          </a:p>
          <a:p>
            <a:pPr algn="l" marL="565324" indent="-282662" lvl="1">
              <a:lnSpc>
                <a:spcPts val="3665"/>
              </a:lnSpc>
              <a:buFont typeface="Arial"/>
              <a:buChar char="•"/>
            </a:pPr>
            <a:r>
              <a:rPr lang="en-US" sz="2618">
                <a:solidFill>
                  <a:srgbClr val="1E352E"/>
                </a:solidFill>
                <a:latin typeface="Geist 1"/>
                <a:ea typeface="Geist 1"/>
                <a:cs typeface="Geist 1"/>
                <a:sym typeface="Geist 1"/>
              </a:rPr>
              <a:t>Regelmäßige moderate Bewegung </a:t>
            </a:r>
          </a:p>
          <a:p>
            <a:pPr algn="l" marL="565324" indent="-282662" lvl="1">
              <a:lnSpc>
                <a:spcPts val="3665"/>
              </a:lnSpc>
              <a:buFont typeface="Arial"/>
              <a:buChar char="•"/>
            </a:pPr>
            <a:r>
              <a:rPr lang="en-US" sz="2618">
                <a:solidFill>
                  <a:srgbClr val="1E352E"/>
                </a:solidFill>
                <a:latin typeface="Geist 1"/>
                <a:ea typeface="Geist 1"/>
                <a:cs typeface="Geist 1"/>
                <a:sym typeface="Geist 1"/>
              </a:rPr>
              <a:t>Schlaf &amp; Stressbalance wichtig für Hormonsteuerung</a:t>
            </a:r>
          </a:p>
          <a:p>
            <a:pPr algn="l" marL="565324" indent="-282662" lvl="1">
              <a:lnSpc>
                <a:spcPts val="3665"/>
              </a:lnSpc>
              <a:buFont typeface="Arial"/>
              <a:buChar char="•"/>
            </a:pPr>
            <a:r>
              <a:rPr lang="en-US" sz="2618">
                <a:solidFill>
                  <a:srgbClr val="1E352E"/>
                </a:solidFill>
                <a:latin typeface="Geist 1"/>
                <a:ea typeface="Geist 1"/>
                <a:cs typeface="Geist 1"/>
                <a:sym typeface="Geist 1"/>
              </a:rPr>
              <a:t>Sonne oder Vitamin D Supplementation</a:t>
            </a:r>
          </a:p>
          <a:p>
            <a:pPr algn="l">
              <a:lnSpc>
                <a:spcPts val="3665"/>
              </a:lnSpc>
            </a:pPr>
          </a:p>
        </p:txBody>
      </p:sp>
      <p:sp>
        <p:nvSpPr>
          <p:cNvPr name="Freeform 8" id="8"/>
          <p:cNvSpPr/>
          <p:nvPr/>
        </p:nvSpPr>
        <p:spPr>
          <a:xfrm flipH="false" flipV="false" rot="0">
            <a:off x="17451211" y="111841"/>
            <a:ext cx="697546" cy="827265"/>
          </a:xfrm>
          <a:custGeom>
            <a:avLst/>
            <a:gdLst/>
            <a:ahLst/>
            <a:cxnLst/>
            <a:rect r="r" b="b" t="t" l="l"/>
            <a:pathLst>
              <a:path h="827265" w="697546">
                <a:moveTo>
                  <a:pt x="0" y="0"/>
                </a:moveTo>
                <a:lnTo>
                  <a:pt x="697546" y="0"/>
                </a:lnTo>
                <a:lnTo>
                  <a:pt x="697546" y="827265"/>
                </a:lnTo>
                <a:lnTo>
                  <a:pt x="0" y="827265"/>
                </a:lnTo>
                <a:lnTo>
                  <a:pt x="0" y="0"/>
                </a:lnTo>
                <a:close/>
              </a:path>
            </a:pathLst>
          </a:custGeom>
          <a:blipFill>
            <a:blip r:embed="rId4"/>
            <a:stretch>
              <a:fillRect l="0" t="0" r="0" b="0"/>
            </a:stretch>
          </a:blipFill>
        </p:spPr>
      </p:sp>
      <p:sp>
        <p:nvSpPr>
          <p:cNvPr name="Freeform 9" id="9"/>
          <p:cNvSpPr/>
          <p:nvPr/>
        </p:nvSpPr>
        <p:spPr>
          <a:xfrm flipH="false" flipV="false" rot="0">
            <a:off x="1278739" y="349327"/>
            <a:ext cx="1392322" cy="1358745"/>
          </a:xfrm>
          <a:custGeom>
            <a:avLst/>
            <a:gdLst/>
            <a:ahLst/>
            <a:cxnLst/>
            <a:rect r="r" b="b" t="t" l="l"/>
            <a:pathLst>
              <a:path h="1358745" w="1392322">
                <a:moveTo>
                  <a:pt x="0" y="0"/>
                </a:moveTo>
                <a:lnTo>
                  <a:pt x="1392322" y="0"/>
                </a:lnTo>
                <a:lnTo>
                  <a:pt x="1392322" y="1358746"/>
                </a:lnTo>
                <a:lnTo>
                  <a:pt x="0" y="135874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0" id="10"/>
          <p:cNvSpPr txBox="true"/>
          <p:nvPr/>
        </p:nvSpPr>
        <p:spPr>
          <a:xfrm rot="0">
            <a:off x="13462567" y="4898747"/>
            <a:ext cx="3950192" cy="5377375"/>
          </a:xfrm>
          <a:prstGeom prst="rect">
            <a:avLst/>
          </a:prstGeom>
        </p:spPr>
        <p:txBody>
          <a:bodyPr anchor="t" rtlCol="false" tIns="0" lIns="0" bIns="0" rIns="0">
            <a:spAutoFit/>
          </a:bodyPr>
          <a:lstStyle/>
          <a:p>
            <a:pPr algn="l">
              <a:lnSpc>
                <a:spcPts val="3886"/>
              </a:lnSpc>
            </a:pPr>
            <a:r>
              <a:rPr lang="en-US" sz="2776" b="true">
                <a:solidFill>
                  <a:srgbClr val="E7EEC0"/>
                </a:solidFill>
                <a:latin typeface="Power Grotesk 1 Medium"/>
                <a:ea typeface="Power Grotesk 1 Medium"/>
                <a:cs typeface="Power Grotesk 1 Medium"/>
                <a:sym typeface="Power Grotesk 1 Medium"/>
              </a:rPr>
              <a:t>Checks:</a:t>
            </a:r>
          </a:p>
          <a:p>
            <a:pPr algn="l" marL="599386" indent="-299693" lvl="1">
              <a:lnSpc>
                <a:spcPts val="3886"/>
              </a:lnSpc>
              <a:buFont typeface="Arial"/>
              <a:buChar char="•"/>
            </a:pPr>
            <a:r>
              <a:rPr lang="en-US" sz="2776">
                <a:solidFill>
                  <a:srgbClr val="E7EEC0"/>
                </a:solidFill>
                <a:latin typeface="Geist 1"/>
                <a:ea typeface="Geist 1"/>
                <a:cs typeface="Geist 1"/>
                <a:sym typeface="Geist 1"/>
              </a:rPr>
              <a:t>S</a:t>
            </a:r>
            <a:r>
              <a:rPr lang="en-US" sz="2776">
                <a:solidFill>
                  <a:srgbClr val="E7EEC0"/>
                </a:solidFill>
                <a:latin typeface="Geist 1"/>
                <a:ea typeface="Geist 1"/>
                <a:cs typeface="Geist 1"/>
                <a:sym typeface="Geist 1"/>
              </a:rPr>
              <a:t>childdrüsenwerte kontrollieren (TSH, fT3, fT4, ggf auch Antikörper)</a:t>
            </a:r>
          </a:p>
          <a:p>
            <a:pPr algn="l" marL="599386" indent="-299693" lvl="1">
              <a:lnSpc>
                <a:spcPts val="3886"/>
              </a:lnSpc>
              <a:buFont typeface="Arial"/>
              <a:buChar char="•"/>
            </a:pPr>
            <a:r>
              <a:rPr lang="en-US" sz="2776">
                <a:solidFill>
                  <a:srgbClr val="E7EEC0"/>
                </a:solidFill>
                <a:latin typeface="Geist 1"/>
                <a:ea typeface="Geist 1"/>
                <a:cs typeface="Geist 1"/>
                <a:sym typeface="Geist 1"/>
              </a:rPr>
              <a:t>Mikronährstoff-Checks: Jod, Selen, Eisen, Vitamin D, Zink</a:t>
            </a:r>
          </a:p>
          <a:p>
            <a:pPr algn="l">
              <a:lnSpc>
                <a:spcPts val="3886"/>
              </a:lnSpc>
            </a:pPr>
          </a:p>
          <a:p>
            <a:pPr algn="l">
              <a:lnSpc>
                <a:spcPts val="3886"/>
              </a:lnSpc>
            </a:pPr>
          </a:p>
        </p:txBody>
      </p:sp>
      <p:sp>
        <p:nvSpPr>
          <p:cNvPr name="TextBox 11" id="11"/>
          <p:cNvSpPr txBox="true"/>
          <p:nvPr/>
        </p:nvSpPr>
        <p:spPr>
          <a:xfrm rot="0">
            <a:off x="2198061" y="277997"/>
            <a:ext cx="13891878" cy="661109"/>
          </a:xfrm>
          <a:prstGeom prst="rect">
            <a:avLst/>
          </a:prstGeom>
        </p:spPr>
        <p:txBody>
          <a:bodyPr anchor="t" rtlCol="false" tIns="0" lIns="0" bIns="0" rIns="0">
            <a:spAutoFit/>
          </a:bodyPr>
          <a:lstStyle/>
          <a:p>
            <a:pPr algn="ctr">
              <a:lnSpc>
                <a:spcPts val="4410"/>
              </a:lnSpc>
            </a:pPr>
            <a:r>
              <a:rPr lang="en-US" sz="4200" b="true">
                <a:solidFill>
                  <a:srgbClr val="1E352E"/>
                </a:solidFill>
                <a:latin typeface="Power Grotesk 1 Medium"/>
                <a:ea typeface="Power Grotesk 1 Medium"/>
                <a:cs typeface="Power Grotesk 1 Medium"/>
                <a:sym typeface="Power Grotesk 1 Medium"/>
              </a:rPr>
              <a:t>Schilddrüse &amp; langsamerer Stoffwechsel</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3F6EB"/>
        </a:solidFill>
      </p:bgPr>
    </p:bg>
    <p:spTree>
      <p:nvGrpSpPr>
        <p:cNvPr id="1" name=""/>
        <p:cNvGrpSpPr/>
        <p:nvPr/>
      </p:nvGrpSpPr>
      <p:grpSpPr>
        <a:xfrm>
          <a:off x="0" y="0"/>
          <a:ext cx="0" cy="0"/>
          <a:chOff x="0" y="0"/>
          <a:chExt cx="0" cy="0"/>
        </a:xfrm>
      </p:grpSpPr>
      <p:grpSp>
        <p:nvGrpSpPr>
          <p:cNvPr name="Group 2" id="2"/>
          <p:cNvGrpSpPr/>
          <p:nvPr/>
        </p:nvGrpSpPr>
        <p:grpSpPr>
          <a:xfrm rot="0">
            <a:off x="958584" y="3966764"/>
            <a:ext cx="4790158" cy="3416634"/>
            <a:chOff x="0" y="0"/>
            <a:chExt cx="1261605" cy="899854"/>
          </a:xfrm>
        </p:grpSpPr>
        <p:sp>
          <p:nvSpPr>
            <p:cNvPr name="Freeform 3" id="3"/>
            <p:cNvSpPr/>
            <p:nvPr/>
          </p:nvSpPr>
          <p:spPr>
            <a:xfrm flipH="false" flipV="false" rot="0">
              <a:off x="0" y="0"/>
              <a:ext cx="1261605" cy="899854"/>
            </a:xfrm>
            <a:custGeom>
              <a:avLst/>
              <a:gdLst/>
              <a:ahLst/>
              <a:cxnLst/>
              <a:rect r="r" b="b" t="t" l="l"/>
              <a:pathLst>
                <a:path h="899854" w="1261605">
                  <a:moveTo>
                    <a:pt x="82427" y="0"/>
                  </a:moveTo>
                  <a:lnTo>
                    <a:pt x="1179179" y="0"/>
                  </a:lnTo>
                  <a:cubicBezTo>
                    <a:pt x="1201039" y="0"/>
                    <a:pt x="1222005" y="8684"/>
                    <a:pt x="1237463" y="24142"/>
                  </a:cubicBezTo>
                  <a:cubicBezTo>
                    <a:pt x="1252921" y="39600"/>
                    <a:pt x="1261605" y="60566"/>
                    <a:pt x="1261605" y="82427"/>
                  </a:cubicBezTo>
                  <a:lnTo>
                    <a:pt x="1261605" y="817427"/>
                  </a:lnTo>
                  <a:cubicBezTo>
                    <a:pt x="1261605" y="862950"/>
                    <a:pt x="1224702" y="899854"/>
                    <a:pt x="1179179" y="899854"/>
                  </a:cubicBezTo>
                  <a:lnTo>
                    <a:pt x="82427" y="899854"/>
                  </a:lnTo>
                  <a:cubicBezTo>
                    <a:pt x="36904" y="899854"/>
                    <a:pt x="0" y="862950"/>
                    <a:pt x="0" y="817427"/>
                  </a:cubicBezTo>
                  <a:lnTo>
                    <a:pt x="0" y="82427"/>
                  </a:lnTo>
                  <a:cubicBezTo>
                    <a:pt x="0" y="36904"/>
                    <a:pt x="36904" y="0"/>
                    <a:pt x="82427" y="0"/>
                  </a:cubicBezTo>
                  <a:close/>
                </a:path>
              </a:pathLst>
            </a:custGeom>
            <a:solidFill>
              <a:srgbClr val="EC64A1"/>
            </a:solidFill>
          </p:spPr>
        </p:sp>
        <p:sp>
          <p:nvSpPr>
            <p:cNvPr name="TextBox 4" id="4"/>
            <p:cNvSpPr txBox="true"/>
            <p:nvPr/>
          </p:nvSpPr>
          <p:spPr>
            <a:xfrm>
              <a:off x="0" y="-47625"/>
              <a:ext cx="1261605" cy="947479"/>
            </a:xfrm>
            <a:prstGeom prst="rect">
              <a:avLst/>
            </a:prstGeom>
          </p:spPr>
          <p:txBody>
            <a:bodyPr anchor="ctr" rtlCol="false" tIns="50800" lIns="50800" bIns="50800" rIns="50800"/>
            <a:lstStyle/>
            <a:p>
              <a:pPr algn="ctr">
                <a:lnSpc>
                  <a:spcPts val="2960"/>
                </a:lnSpc>
              </a:pPr>
            </a:p>
          </p:txBody>
        </p:sp>
      </p:grpSp>
      <p:sp>
        <p:nvSpPr>
          <p:cNvPr name="TextBox 5" id="5"/>
          <p:cNvSpPr txBox="true"/>
          <p:nvPr/>
        </p:nvSpPr>
        <p:spPr>
          <a:xfrm rot="0">
            <a:off x="1028700" y="1994059"/>
            <a:ext cx="16592205" cy="2071908"/>
          </a:xfrm>
          <a:prstGeom prst="rect">
            <a:avLst/>
          </a:prstGeom>
        </p:spPr>
        <p:txBody>
          <a:bodyPr anchor="t" rtlCol="false" tIns="0" lIns="0" bIns="0" rIns="0">
            <a:spAutoFit/>
          </a:bodyPr>
          <a:lstStyle/>
          <a:p>
            <a:pPr algn="l">
              <a:lnSpc>
                <a:spcPts val="2125"/>
              </a:lnSpc>
            </a:pPr>
          </a:p>
          <a:p>
            <a:pPr algn="l">
              <a:lnSpc>
                <a:spcPts val="3665"/>
              </a:lnSpc>
            </a:pPr>
            <a:r>
              <a:rPr lang="en-US" sz="2618" b="true">
                <a:solidFill>
                  <a:srgbClr val="1E352E"/>
                </a:solidFill>
                <a:latin typeface="Power Grotesk 1 Medium"/>
                <a:ea typeface="Power Grotesk 1 Medium"/>
                <a:cs typeface="Power Grotesk 1 Medium"/>
                <a:sym typeface="Power Grotesk 1 Medium"/>
              </a:rPr>
              <a:t>Was passiert?</a:t>
            </a:r>
          </a:p>
          <a:p>
            <a:pPr algn="l">
              <a:lnSpc>
                <a:spcPts val="3665"/>
              </a:lnSpc>
            </a:pPr>
            <a:r>
              <a:rPr lang="en-US" sz="2618">
                <a:solidFill>
                  <a:srgbClr val="1E352E"/>
                </a:solidFill>
                <a:latin typeface="Geist 1"/>
                <a:ea typeface="Geist 1"/>
                <a:cs typeface="Geist 1"/>
                <a:sym typeface="Geist 1"/>
              </a:rPr>
              <a:t>Sinkende </a:t>
            </a:r>
            <a:r>
              <a:rPr lang="en-US" sz="2618">
                <a:solidFill>
                  <a:srgbClr val="1E352E"/>
                </a:solidFill>
                <a:latin typeface="Geist 1"/>
                <a:ea typeface="Geist 1"/>
                <a:cs typeface="Geist 1"/>
                <a:sym typeface="Geist 1"/>
              </a:rPr>
              <a:t>Östrogenspiegel verschlechtern die Insulinsensitivität → verstärkte Blutzuckeranstiege nach Mahlzeiten, mehr Bauchfett, Heißhunger, Gewichtszunahme.</a:t>
            </a:r>
          </a:p>
          <a:p>
            <a:pPr algn="l">
              <a:lnSpc>
                <a:spcPts val="3665"/>
              </a:lnSpc>
            </a:pPr>
          </a:p>
        </p:txBody>
      </p:sp>
      <p:sp>
        <p:nvSpPr>
          <p:cNvPr name="Freeform 6" id="6"/>
          <p:cNvSpPr/>
          <p:nvPr/>
        </p:nvSpPr>
        <p:spPr>
          <a:xfrm flipH="false" flipV="false" rot="0">
            <a:off x="17451211" y="111841"/>
            <a:ext cx="697546" cy="827265"/>
          </a:xfrm>
          <a:custGeom>
            <a:avLst/>
            <a:gdLst/>
            <a:ahLst/>
            <a:cxnLst/>
            <a:rect r="r" b="b" t="t" l="l"/>
            <a:pathLst>
              <a:path h="827265" w="697546">
                <a:moveTo>
                  <a:pt x="0" y="0"/>
                </a:moveTo>
                <a:lnTo>
                  <a:pt x="697546" y="0"/>
                </a:lnTo>
                <a:lnTo>
                  <a:pt x="697546" y="827265"/>
                </a:lnTo>
                <a:lnTo>
                  <a:pt x="0" y="827265"/>
                </a:lnTo>
                <a:lnTo>
                  <a:pt x="0" y="0"/>
                </a:lnTo>
                <a:close/>
              </a:path>
            </a:pathLst>
          </a:custGeom>
          <a:blipFill>
            <a:blip r:embed="rId3"/>
            <a:stretch>
              <a:fillRect l="0" t="0" r="0" b="0"/>
            </a:stretch>
          </a:blipFill>
        </p:spPr>
      </p:sp>
      <p:grpSp>
        <p:nvGrpSpPr>
          <p:cNvPr name="Group 7" id="7"/>
          <p:cNvGrpSpPr/>
          <p:nvPr/>
        </p:nvGrpSpPr>
        <p:grpSpPr>
          <a:xfrm rot="0">
            <a:off x="6713863" y="3966764"/>
            <a:ext cx="4790158" cy="3416634"/>
            <a:chOff x="0" y="0"/>
            <a:chExt cx="1261605" cy="899854"/>
          </a:xfrm>
        </p:grpSpPr>
        <p:sp>
          <p:nvSpPr>
            <p:cNvPr name="Freeform 8" id="8"/>
            <p:cNvSpPr/>
            <p:nvPr/>
          </p:nvSpPr>
          <p:spPr>
            <a:xfrm flipH="false" flipV="false" rot="0">
              <a:off x="0" y="0"/>
              <a:ext cx="1261605" cy="899854"/>
            </a:xfrm>
            <a:custGeom>
              <a:avLst/>
              <a:gdLst/>
              <a:ahLst/>
              <a:cxnLst/>
              <a:rect r="r" b="b" t="t" l="l"/>
              <a:pathLst>
                <a:path h="899854" w="1261605">
                  <a:moveTo>
                    <a:pt x="82427" y="0"/>
                  </a:moveTo>
                  <a:lnTo>
                    <a:pt x="1179179" y="0"/>
                  </a:lnTo>
                  <a:cubicBezTo>
                    <a:pt x="1201039" y="0"/>
                    <a:pt x="1222005" y="8684"/>
                    <a:pt x="1237463" y="24142"/>
                  </a:cubicBezTo>
                  <a:cubicBezTo>
                    <a:pt x="1252921" y="39600"/>
                    <a:pt x="1261605" y="60566"/>
                    <a:pt x="1261605" y="82427"/>
                  </a:cubicBezTo>
                  <a:lnTo>
                    <a:pt x="1261605" y="817427"/>
                  </a:lnTo>
                  <a:cubicBezTo>
                    <a:pt x="1261605" y="862950"/>
                    <a:pt x="1224702" y="899854"/>
                    <a:pt x="1179179" y="899854"/>
                  </a:cubicBezTo>
                  <a:lnTo>
                    <a:pt x="82427" y="899854"/>
                  </a:lnTo>
                  <a:cubicBezTo>
                    <a:pt x="36904" y="899854"/>
                    <a:pt x="0" y="862950"/>
                    <a:pt x="0" y="817427"/>
                  </a:cubicBezTo>
                  <a:lnTo>
                    <a:pt x="0" y="82427"/>
                  </a:lnTo>
                  <a:cubicBezTo>
                    <a:pt x="0" y="36904"/>
                    <a:pt x="36904" y="0"/>
                    <a:pt x="82427" y="0"/>
                  </a:cubicBezTo>
                  <a:close/>
                </a:path>
              </a:pathLst>
            </a:custGeom>
            <a:solidFill>
              <a:srgbClr val="F08684"/>
            </a:solidFill>
          </p:spPr>
        </p:sp>
        <p:sp>
          <p:nvSpPr>
            <p:cNvPr name="TextBox 9" id="9"/>
            <p:cNvSpPr txBox="true"/>
            <p:nvPr/>
          </p:nvSpPr>
          <p:spPr>
            <a:xfrm>
              <a:off x="0" y="-47625"/>
              <a:ext cx="1261605" cy="947479"/>
            </a:xfrm>
            <a:prstGeom prst="rect">
              <a:avLst/>
            </a:prstGeom>
          </p:spPr>
          <p:txBody>
            <a:bodyPr anchor="ctr" rtlCol="false" tIns="50800" lIns="50800" bIns="50800" rIns="50800"/>
            <a:lstStyle/>
            <a:p>
              <a:pPr algn="ctr">
                <a:lnSpc>
                  <a:spcPts val="2960"/>
                </a:lnSpc>
              </a:pPr>
            </a:p>
          </p:txBody>
        </p:sp>
      </p:grpSp>
      <p:grpSp>
        <p:nvGrpSpPr>
          <p:cNvPr name="Group 10" id="10"/>
          <p:cNvGrpSpPr/>
          <p:nvPr/>
        </p:nvGrpSpPr>
        <p:grpSpPr>
          <a:xfrm rot="0">
            <a:off x="12469142" y="3966764"/>
            <a:ext cx="4790158" cy="3416634"/>
            <a:chOff x="0" y="0"/>
            <a:chExt cx="1261605" cy="899854"/>
          </a:xfrm>
        </p:grpSpPr>
        <p:sp>
          <p:nvSpPr>
            <p:cNvPr name="Freeform 11" id="11"/>
            <p:cNvSpPr/>
            <p:nvPr/>
          </p:nvSpPr>
          <p:spPr>
            <a:xfrm flipH="false" flipV="false" rot="0">
              <a:off x="0" y="0"/>
              <a:ext cx="1261605" cy="899854"/>
            </a:xfrm>
            <a:custGeom>
              <a:avLst/>
              <a:gdLst/>
              <a:ahLst/>
              <a:cxnLst/>
              <a:rect r="r" b="b" t="t" l="l"/>
              <a:pathLst>
                <a:path h="899854" w="1261605">
                  <a:moveTo>
                    <a:pt x="82427" y="0"/>
                  </a:moveTo>
                  <a:lnTo>
                    <a:pt x="1179179" y="0"/>
                  </a:lnTo>
                  <a:cubicBezTo>
                    <a:pt x="1201039" y="0"/>
                    <a:pt x="1222005" y="8684"/>
                    <a:pt x="1237463" y="24142"/>
                  </a:cubicBezTo>
                  <a:cubicBezTo>
                    <a:pt x="1252921" y="39600"/>
                    <a:pt x="1261605" y="60566"/>
                    <a:pt x="1261605" y="82427"/>
                  </a:cubicBezTo>
                  <a:lnTo>
                    <a:pt x="1261605" y="817427"/>
                  </a:lnTo>
                  <a:cubicBezTo>
                    <a:pt x="1261605" y="862950"/>
                    <a:pt x="1224702" y="899854"/>
                    <a:pt x="1179179" y="899854"/>
                  </a:cubicBezTo>
                  <a:lnTo>
                    <a:pt x="82427" y="899854"/>
                  </a:lnTo>
                  <a:cubicBezTo>
                    <a:pt x="36904" y="899854"/>
                    <a:pt x="0" y="862950"/>
                    <a:pt x="0" y="817427"/>
                  </a:cubicBezTo>
                  <a:lnTo>
                    <a:pt x="0" y="82427"/>
                  </a:lnTo>
                  <a:cubicBezTo>
                    <a:pt x="0" y="36904"/>
                    <a:pt x="36904" y="0"/>
                    <a:pt x="82427" y="0"/>
                  </a:cubicBezTo>
                  <a:close/>
                </a:path>
              </a:pathLst>
            </a:custGeom>
            <a:solidFill>
              <a:srgbClr val="EC64A1"/>
            </a:solidFill>
          </p:spPr>
        </p:sp>
        <p:sp>
          <p:nvSpPr>
            <p:cNvPr name="TextBox 12" id="12"/>
            <p:cNvSpPr txBox="true"/>
            <p:nvPr/>
          </p:nvSpPr>
          <p:spPr>
            <a:xfrm>
              <a:off x="0" y="-47625"/>
              <a:ext cx="1261605" cy="947479"/>
            </a:xfrm>
            <a:prstGeom prst="rect">
              <a:avLst/>
            </a:prstGeom>
          </p:spPr>
          <p:txBody>
            <a:bodyPr anchor="ctr" rtlCol="false" tIns="50800" lIns="50800" bIns="50800" rIns="50800"/>
            <a:lstStyle/>
            <a:p>
              <a:pPr algn="ctr">
                <a:lnSpc>
                  <a:spcPts val="2960"/>
                </a:lnSpc>
              </a:pPr>
            </a:p>
          </p:txBody>
        </p:sp>
      </p:grpSp>
      <p:grpSp>
        <p:nvGrpSpPr>
          <p:cNvPr name="Group 13" id="13"/>
          <p:cNvGrpSpPr/>
          <p:nvPr/>
        </p:nvGrpSpPr>
        <p:grpSpPr>
          <a:xfrm rot="0">
            <a:off x="799651" y="8199566"/>
            <a:ext cx="16688699" cy="1693439"/>
            <a:chOff x="0" y="0"/>
            <a:chExt cx="4395377" cy="446009"/>
          </a:xfrm>
        </p:grpSpPr>
        <p:sp>
          <p:nvSpPr>
            <p:cNvPr name="Freeform 14" id="14"/>
            <p:cNvSpPr/>
            <p:nvPr/>
          </p:nvSpPr>
          <p:spPr>
            <a:xfrm flipH="false" flipV="false" rot="0">
              <a:off x="0" y="0"/>
              <a:ext cx="4395377" cy="446009"/>
            </a:xfrm>
            <a:custGeom>
              <a:avLst/>
              <a:gdLst/>
              <a:ahLst/>
              <a:cxnLst/>
              <a:rect r="r" b="b" t="t" l="l"/>
              <a:pathLst>
                <a:path h="446009" w="4395377">
                  <a:moveTo>
                    <a:pt x="0" y="0"/>
                  </a:moveTo>
                  <a:lnTo>
                    <a:pt x="4395377" y="0"/>
                  </a:lnTo>
                  <a:lnTo>
                    <a:pt x="4395377" y="446009"/>
                  </a:lnTo>
                  <a:lnTo>
                    <a:pt x="0" y="446009"/>
                  </a:lnTo>
                  <a:close/>
                </a:path>
              </a:pathLst>
            </a:custGeom>
            <a:solidFill>
              <a:srgbClr val="E7EEC0"/>
            </a:solidFill>
          </p:spPr>
        </p:sp>
        <p:sp>
          <p:nvSpPr>
            <p:cNvPr name="TextBox 15" id="15"/>
            <p:cNvSpPr txBox="true"/>
            <p:nvPr/>
          </p:nvSpPr>
          <p:spPr>
            <a:xfrm>
              <a:off x="0" y="-47625"/>
              <a:ext cx="4395377" cy="493634"/>
            </a:xfrm>
            <a:prstGeom prst="rect">
              <a:avLst/>
            </a:prstGeom>
          </p:spPr>
          <p:txBody>
            <a:bodyPr anchor="ctr" rtlCol="false" tIns="50800" lIns="50800" bIns="50800" rIns="50800"/>
            <a:lstStyle/>
            <a:p>
              <a:pPr algn="ctr">
                <a:lnSpc>
                  <a:spcPts val="2960"/>
                </a:lnSpc>
              </a:pPr>
            </a:p>
          </p:txBody>
        </p:sp>
      </p:grpSp>
      <p:sp>
        <p:nvSpPr>
          <p:cNvPr name="Freeform 16" id="16"/>
          <p:cNvSpPr/>
          <p:nvPr/>
        </p:nvSpPr>
        <p:spPr>
          <a:xfrm flipH="false" flipV="false" rot="0">
            <a:off x="958584" y="7713829"/>
            <a:ext cx="1440382" cy="2141832"/>
          </a:xfrm>
          <a:custGeom>
            <a:avLst/>
            <a:gdLst/>
            <a:ahLst/>
            <a:cxnLst/>
            <a:rect r="r" b="b" t="t" l="l"/>
            <a:pathLst>
              <a:path h="2141832" w="1440382">
                <a:moveTo>
                  <a:pt x="0" y="0"/>
                </a:moveTo>
                <a:lnTo>
                  <a:pt x="1440381" y="0"/>
                </a:lnTo>
                <a:lnTo>
                  <a:pt x="1440381" y="2141831"/>
                </a:lnTo>
                <a:lnTo>
                  <a:pt x="0" y="2141831"/>
                </a:lnTo>
                <a:lnTo>
                  <a:pt x="0" y="0"/>
                </a:lnTo>
                <a:close/>
              </a:path>
            </a:pathLst>
          </a:custGeom>
          <a:blipFill>
            <a:blip r:embed="rId4"/>
            <a:stretch>
              <a:fillRect l="0" t="0" r="0" b="0"/>
            </a:stretch>
          </a:blipFill>
        </p:spPr>
      </p:sp>
      <p:sp>
        <p:nvSpPr>
          <p:cNvPr name="Freeform 17" id="17"/>
          <p:cNvSpPr/>
          <p:nvPr/>
        </p:nvSpPr>
        <p:spPr>
          <a:xfrm flipH="true" flipV="false" rot="0">
            <a:off x="2198061" y="177772"/>
            <a:ext cx="2295927" cy="1701856"/>
          </a:xfrm>
          <a:custGeom>
            <a:avLst/>
            <a:gdLst/>
            <a:ahLst/>
            <a:cxnLst/>
            <a:rect r="r" b="b" t="t" l="l"/>
            <a:pathLst>
              <a:path h="1701856" w="2295927">
                <a:moveTo>
                  <a:pt x="2295927" y="0"/>
                </a:moveTo>
                <a:lnTo>
                  <a:pt x="0" y="0"/>
                </a:lnTo>
                <a:lnTo>
                  <a:pt x="0" y="1701856"/>
                </a:lnTo>
                <a:lnTo>
                  <a:pt x="2295927" y="1701856"/>
                </a:lnTo>
                <a:lnTo>
                  <a:pt x="2295927" y="0"/>
                </a:lnTo>
                <a:close/>
              </a:path>
            </a:pathLst>
          </a:custGeom>
          <a:blipFill>
            <a:blip r:embed="rId5"/>
            <a:stretch>
              <a:fillRect l="0" t="0" r="0" b="0"/>
            </a:stretch>
          </a:blipFill>
        </p:spPr>
      </p:sp>
      <p:sp>
        <p:nvSpPr>
          <p:cNvPr name="TextBox 18" id="18"/>
          <p:cNvSpPr txBox="true"/>
          <p:nvPr/>
        </p:nvSpPr>
        <p:spPr>
          <a:xfrm rot="0">
            <a:off x="1327768" y="4279405"/>
            <a:ext cx="4420974" cy="3920161"/>
          </a:xfrm>
          <a:prstGeom prst="rect">
            <a:avLst/>
          </a:prstGeom>
        </p:spPr>
        <p:txBody>
          <a:bodyPr anchor="t" rtlCol="false" tIns="0" lIns="0" bIns="0" rIns="0">
            <a:spAutoFit/>
          </a:bodyPr>
          <a:lstStyle/>
          <a:p>
            <a:pPr algn="l">
              <a:lnSpc>
                <a:spcPts val="3886"/>
              </a:lnSpc>
            </a:pPr>
            <a:r>
              <a:rPr lang="en-US" sz="2776" b="true">
                <a:solidFill>
                  <a:srgbClr val="E7EEC0"/>
                </a:solidFill>
                <a:latin typeface="Power Grotesk 1 Medium"/>
                <a:ea typeface="Power Grotesk 1 Medium"/>
                <a:cs typeface="Power Grotesk 1 Medium"/>
                <a:sym typeface="Power Grotesk 1 Medium"/>
              </a:rPr>
              <a:t>Checks:</a:t>
            </a:r>
          </a:p>
          <a:p>
            <a:pPr algn="l" marL="599386" indent="-299693" lvl="1">
              <a:lnSpc>
                <a:spcPts val="3886"/>
              </a:lnSpc>
              <a:buFont typeface="Arial"/>
              <a:buChar char="•"/>
            </a:pPr>
            <a:r>
              <a:rPr lang="en-US" sz="2776">
                <a:solidFill>
                  <a:srgbClr val="E7EEC0"/>
                </a:solidFill>
                <a:latin typeface="Geist 1"/>
                <a:ea typeface="Geist 1"/>
                <a:cs typeface="Geist 1"/>
                <a:sym typeface="Geist 1"/>
              </a:rPr>
              <a:t>HOMA-In</a:t>
            </a:r>
            <a:r>
              <a:rPr lang="en-US" sz="2776">
                <a:solidFill>
                  <a:srgbClr val="E7EEC0"/>
                </a:solidFill>
                <a:latin typeface="Geist 1"/>
                <a:ea typeface="Geist 1"/>
                <a:cs typeface="Geist 1"/>
                <a:sym typeface="Geist 1"/>
              </a:rPr>
              <a:t>dex regelmäßig messen</a:t>
            </a:r>
          </a:p>
          <a:p>
            <a:pPr algn="l" marL="599386" indent="-299693" lvl="1">
              <a:lnSpc>
                <a:spcPts val="3886"/>
              </a:lnSpc>
              <a:buFont typeface="Arial"/>
              <a:buChar char="•"/>
            </a:pPr>
            <a:r>
              <a:rPr lang="en-US" sz="2776">
                <a:solidFill>
                  <a:srgbClr val="E7EEC0"/>
                </a:solidFill>
                <a:latin typeface="Geist 1"/>
                <a:ea typeface="Geist 1"/>
                <a:cs typeface="Geist 1"/>
                <a:sym typeface="Geist 1"/>
              </a:rPr>
              <a:t>HbA1c kontrollieren</a:t>
            </a:r>
          </a:p>
          <a:p>
            <a:pPr algn="l" marL="599386" indent="-299693" lvl="1">
              <a:lnSpc>
                <a:spcPts val="3886"/>
              </a:lnSpc>
              <a:buFont typeface="Arial"/>
              <a:buChar char="•"/>
            </a:pPr>
            <a:r>
              <a:rPr lang="en-US" sz="2776">
                <a:solidFill>
                  <a:srgbClr val="E7EEC0"/>
                </a:solidFill>
                <a:latin typeface="Geist 1"/>
                <a:ea typeface="Geist 1"/>
                <a:cs typeface="Geist 1"/>
                <a:sym typeface="Geist 1"/>
              </a:rPr>
              <a:t>BIA-Messung</a:t>
            </a:r>
          </a:p>
          <a:p>
            <a:pPr algn="l" marL="599386" indent="-299693" lvl="1">
              <a:lnSpc>
                <a:spcPts val="3886"/>
              </a:lnSpc>
              <a:buFont typeface="Arial"/>
              <a:buChar char="•"/>
            </a:pPr>
            <a:r>
              <a:rPr lang="en-US" sz="2776">
                <a:solidFill>
                  <a:srgbClr val="E7EEC0"/>
                </a:solidFill>
                <a:latin typeface="Geist 1"/>
                <a:ea typeface="Geist 1"/>
                <a:cs typeface="Geist 1"/>
                <a:sym typeface="Geist 1"/>
              </a:rPr>
              <a:t>Wa</a:t>
            </a:r>
            <a:r>
              <a:rPr lang="en-US" sz="2776">
                <a:solidFill>
                  <a:srgbClr val="E7EEC0"/>
                </a:solidFill>
                <a:latin typeface="Geist 1"/>
                <a:ea typeface="Geist 1"/>
                <a:cs typeface="Geist 1"/>
                <a:sym typeface="Geist 1"/>
              </a:rPr>
              <a:t>ist-to-Height-Ratio</a:t>
            </a:r>
          </a:p>
          <a:p>
            <a:pPr algn="l">
              <a:lnSpc>
                <a:spcPts val="3886"/>
              </a:lnSpc>
            </a:pPr>
          </a:p>
          <a:p>
            <a:pPr algn="l">
              <a:lnSpc>
                <a:spcPts val="3886"/>
              </a:lnSpc>
            </a:pPr>
          </a:p>
        </p:txBody>
      </p:sp>
      <p:sp>
        <p:nvSpPr>
          <p:cNvPr name="TextBox 19" id="19"/>
          <p:cNvSpPr txBox="true"/>
          <p:nvPr/>
        </p:nvSpPr>
        <p:spPr>
          <a:xfrm rot="0">
            <a:off x="2198061" y="277997"/>
            <a:ext cx="13891878" cy="1213634"/>
          </a:xfrm>
          <a:prstGeom prst="rect">
            <a:avLst/>
          </a:prstGeom>
        </p:spPr>
        <p:txBody>
          <a:bodyPr anchor="t" rtlCol="false" tIns="0" lIns="0" bIns="0" rIns="0">
            <a:spAutoFit/>
          </a:bodyPr>
          <a:lstStyle/>
          <a:p>
            <a:pPr algn="ctr">
              <a:lnSpc>
                <a:spcPts val="4410"/>
              </a:lnSpc>
            </a:pPr>
            <a:r>
              <a:rPr lang="en-US" sz="4200" b="true">
                <a:solidFill>
                  <a:srgbClr val="1E352E"/>
                </a:solidFill>
                <a:latin typeface="Power Grotesk 1 Medium"/>
                <a:ea typeface="Power Grotesk 1 Medium"/>
                <a:cs typeface="Power Grotesk 1 Medium"/>
                <a:sym typeface="Power Grotesk 1 Medium"/>
              </a:rPr>
              <a:t>Insulin &amp; Blutzucker </a:t>
            </a:r>
          </a:p>
          <a:p>
            <a:pPr algn="ctr">
              <a:lnSpc>
                <a:spcPts val="4410"/>
              </a:lnSpc>
            </a:pPr>
          </a:p>
        </p:txBody>
      </p:sp>
      <p:sp>
        <p:nvSpPr>
          <p:cNvPr name="TextBox 20" id="20"/>
          <p:cNvSpPr txBox="true"/>
          <p:nvPr/>
        </p:nvSpPr>
        <p:spPr>
          <a:xfrm rot="0">
            <a:off x="7083047" y="4279405"/>
            <a:ext cx="4420974" cy="3920161"/>
          </a:xfrm>
          <a:prstGeom prst="rect">
            <a:avLst/>
          </a:prstGeom>
        </p:spPr>
        <p:txBody>
          <a:bodyPr anchor="t" rtlCol="false" tIns="0" lIns="0" bIns="0" rIns="0">
            <a:spAutoFit/>
          </a:bodyPr>
          <a:lstStyle/>
          <a:p>
            <a:pPr algn="l">
              <a:lnSpc>
                <a:spcPts val="3886"/>
              </a:lnSpc>
            </a:pPr>
            <a:r>
              <a:rPr lang="en-US" sz="2776" b="true">
                <a:solidFill>
                  <a:srgbClr val="E7EEC0"/>
                </a:solidFill>
                <a:latin typeface="Power Grotesk 1 Medium"/>
                <a:ea typeface="Power Grotesk 1 Medium"/>
                <a:cs typeface="Power Grotesk 1 Medium"/>
                <a:sym typeface="Power Grotesk 1 Medium"/>
              </a:rPr>
              <a:t>Ernährung:</a:t>
            </a:r>
          </a:p>
          <a:p>
            <a:pPr algn="l" marL="599386" indent="-299693" lvl="1">
              <a:lnSpc>
                <a:spcPts val="3886"/>
              </a:lnSpc>
              <a:buFont typeface="Arial"/>
              <a:buChar char="•"/>
            </a:pPr>
            <a:r>
              <a:rPr lang="en-US" sz="2776">
                <a:solidFill>
                  <a:srgbClr val="E7EEC0"/>
                </a:solidFill>
                <a:latin typeface="Geist 1"/>
                <a:ea typeface="Geist 1"/>
                <a:cs typeface="Geist 1"/>
                <a:sym typeface="Geist 1"/>
              </a:rPr>
              <a:t>Wenig</a:t>
            </a:r>
            <a:r>
              <a:rPr lang="en-US" sz="2776">
                <a:solidFill>
                  <a:srgbClr val="E7EEC0"/>
                </a:solidFill>
                <a:latin typeface="Geist 1"/>
                <a:ea typeface="Geist 1"/>
                <a:cs typeface="Geist 1"/>
                <a:sym typeface="Geist 1"/>
              </a:rPr>
              <a:t> Zucker &amp; Weißmehl</a:t>
            </a:r>
          </a:p>
          <a:p>
            <a:pPr algn="l" marL="599386" indent="-299693" lvl="1">
              <a:lnSpc>
                <a:spcPts val="3886"/>
              </a:lnSpc>
              <a:buFont typeface="Arial"/>
              <a:buChar char="•"/>
            </a:pPr>
            <a:r>
              <a:rPr lang="en-US" sz="2776">
                <a:solidFill>
                  <a:srgbClr val="E7EEC0"/>
                </a:solidFill>
                <a:latin typeface="Geist 1"/>
                <a:ea typeface="Geist 1"/>
                <a:cs typeface="Geist 1"/>
                <a:sym typeface="Geist 1"/>
              </a:rPr>
              <a:t>viel</a:t>
            </a:r>
            <a:r>
              <a:rPr lang="en-US" sz="2776">
                <a:solidFill>
                  <a:srgbClr val="E7EEC0"/>
                </a:solidFill>
                <a:latin typeface="Geist 1"/>
                <a:ea typeface="Geist 1"/>
                <a:cs typeface="Geist 1"/>
                <a:sym typeface="Geist 1"/>
              </a:rPr>
              <a:t> Gemüse &amp; Eiweiß,</a:t>
            </a:r>
          </a:p>
          <a:p>
            <a:pPr algn="l" marL="599386" indent="-299693" lvl="1">
              <a:lnSpc>
                <a:spcPts val="3886"/>
              </a:lnSpc>
              <a:buFont typeface="Arial"/>
              <a:buChar char="•"/>
            </a:pPr>
            <a:r>
              <a:rPr lang="en-US" sz="2776">
                <a:solidFill>
                  <a:srgbClr val="E7EEC0"/>
                </a:solidFill>
                <a:latin typeface="Geist 1"/>
                <a:ea typeface="Geist 1"/>
                <a:cs typeface="Geist 1"/>
                <a:sym typeface="Geist 1"/>
              </a:rPr>
              <a:t>mediterrane Kost</a:t>
            </a:r>
          </a:p>
          <a:p>
            <a:pPr algn="l" marL="599386" indent="-299693" lvl="1">
              <a:lnSpc>
                <a:spcPts val="3886"/>
              </a:lnSpc>
              <a:buFont typeface="Arial"/>
              <a:buChar char="•"/>
            </a:pPr>
            <a:r>
              <a:rPr lang="en-US" sz="2776">
                <a:solidFill>
                  <a:srgbClr val="E7EEC0"/>
                </a:solidFill>
                <a:latin typeface="Geist 1"/>
                <a:ea typeface="Geist 1"/>
                <a:cs typeface="Geist 1"/>
                <a:sym typeface="Geist 1"/>
              </a:rPr>
              <a:t>Essp</a:t>
            </a:r>
            <a:r>
              <a:rPr lang="en-US" sz="2776">
                <a:solidFill>
                  <a:srgbClr val="E7EEC0"/>
                </a:solidFill>
                <a:latin typeface="Geist 1"/>
                <a:ea typeface="Geist 1"/>
                <a:cs typeface="Geist 1"/>
                <a:sym typeface="Geist 1"/>
              </a:rPr>
              <a:t>au</a:t>
            </a:r>
            <a:r>
              <a:rPr lang="en-US" sz="2776">
                <a:solidFill>
                  <a:srgbClr val="E7EEC0"/>
                </a:solidFill>
                <a:latin typeface="Geist 1"/>
                <a:ea typeface="Geist 1"/>
                <a:cs typeface="Geist 1"/>
                <a:sym typeface="Geist 1"/>
              </a:rPr>
              <a:t>sen 4–5 h </a:t>
            </a:r>
          </a:p>
          <a:p>
            <a:pPr algn="l">
              <a:lnSpc>
                <a:spcPts val="3886"/>
              </a:lnSpc>
            </a:pPr>
          </a:p>
          <a:p>
            <a:pPr algn="l">
              <a:lnSpc>
                <a:spcPts val="3886"/>
              </a:lnSpc>
            </a:pPr>
          </a:p>
        </p:txBody>
      </p:sp>
      <p:sp>
        <p:nvSpPr>
          <p:cNvPr name="TextBox 21" id="21"/>
          <p:cNvSpPr txBox="true"/>
          <p:nvPr/>
        </p:nvSpPr>
        <p:spPr>
          <a:xfrm rot="0">
            <a:off x="12838326" y="4279405"/>
            <a:ext cx="4420974" cy="3434423"/>
          </a:xfrm>
          <a:prstGeom prst="rect">
            <a:avLst/>
          </a:prstGeom>
        </p:spPr>
        <p:txBody>
          <a:bodyPr anchor="t" rtlCol="false" tIns="0" lIns="0" bIns="0" rIns="0">
            <a:spAutoFit/>
          </a:bodyPr>
          <a:lstStyle/>
          <a:p>
            <a:pPr algn="l">
              <a:lnSpc>
                <a:spcPts val="3886"/>
              </a:lnSpc>
            </a:pPr>
            <a:r>
              <a:rPr lang="en-US" sz="2776" b="true">
                <a:solidFill>
                  <a:srgbClr val="E7EEC0"/>
                </a:solidFill>
                <a:latin typeface="Power Grotesk 1 Medium"/>
                <a:ea typeface="Power Grotesk 1 Medium"/>
                <a:cs typeface="Power Grotesk 1 Medium"/>
                <a:sym typeface="Power Grotesk 1 Medium"/>
              </a:rPr>
              <a:t>Mikronährstoffe</a:t>
            </a:r>
          </a:p>
          <a:p>
            <a:pPr algn="l" marL="599386" indent="-299693" lvl="1">
              <a:lnSpc>
                <a:spcPts val="3886"/>
              </a:lnSpc>
              <a:buFont typeface="Arial"/>
              <a:buChar char="•"/>
            </a:pPr>
            <a:r>
              <a:rPr lang="en-US" sz="2776">
                <a:solidFill>
                  <a:srgbClr val="E7EEC0"/>
                </a:solidFill>
                <a:latin typeface="Geist 1"/>
                <a:ea typeface="Geist 1"/>
                <a:cs typeface="Geist 1"/>
                <a:sym typeface="Geist 1"/>
              </a:rPr>
              <a:t>V</a:t>
            </a:r>
            <a:r>
              <a:rPr lang="en-US" sz="2776">
                <a:solidFill>
                  <a:srgbClr val="E7EEC0"/>
                </a:solidFill>
                <a:latin typeface="Geist 1"/>
                <a:ea typeface="Geist 1"/>
                <a:cs typeface="Geist 1"/>
                <a:sym typeface="Geist 1"/>
              </a:rPr>
              <a:t>itamin D</a:t>
            </a:r>
          </a:p>
          <a:p>
            <a:pPr algn="l" marL="599386" indent="-299693" lvl="1">
              <a:lnSpc>
                <a:spcPts val="3886"/>
              </a:lnSpc>
              <a:buFont typeface="Arial"/>
              <a:buChar char="•"/>
            </a:pPr>
            <a:r>
              <a:rPr lang="en-US" sz="2776">
                <a:solidFill>
                  <a:srgbClr val="E7EEC0"/>
                </a:solidFill>
                <a:latin typeface="Geist 1"/>
                <a:ea typeface="Geist 1"/>
                <a:cs typeface="Geist 1"/>
                <a:sym typeface="Geist 1"/>
              </a:rPr>
              <a:t>Chrom</a:t>
            </a:r>
          </a:p>
          <a:p>
            <a:pPr algn="l" marL="599386" indent="-299693" lvl="1">
              <a:lnSpc>
                <a:spcPts val="3886"/>
              </a:lnSpc>
              <a:buFont typeface="Arial"/>
              <a:buChar char="•"/>
            </a:pPr>
            <a:r>
              <a:rPr lang="en-US" sz="2776">
                <a:solidFill>
                  <a:srgbClr val="E7EEC0"/>
                </a:solidFill>
                <a:latin typeface="Geist 1"/>
                <a:ea typeface="Geist 1"/>
                <a:cs typeface="Geist 1"/>
                <a:sym typeface="Geist 1"/>
              </a:rPr>
              <a:t>Magnesium</a:t>
            </a:r>
          </a:p>
          <a:p>
            <a:pPr algn="l">
              <a:lnSpc>
                <a:spcPts val="3886"/>
              </a:lnSpc>
            </a:pPr>
          </a:p>
          <a:p>
            <a:pPr algn="l">
              <a:lnSpc>
                <a:spcPts val="3886"/>
              </a:lnSpc>
            </a:pPr>
          </a:p>
          <a:p>
            <a:pPr algn="l">
              <a:lnSpc>
                <a:spcPts val="3886"/>
              </a:lnSpc>
            </a:pPr>
          </a:p>
        </p:txBody>
      </p:sp>
      <p:sp>
        <p:nvSpPr>
          <p:cNvPr name="TextBox 22" id="22"/>
          <p:cNvSpPr txBox="true"/>
          <p:nvPr/>
        </p:nvSpPr>
        <p:spPr>
          <a:xfrm rot="0">
            <a:off x="2488541" y="8170991"/>
            <a:ext cx="17870693" cy="2721863"/>
          </a:xfrm>
          <a:prstGeom prst="rect">
            <a:avLst/>
          </a:prstGeom>
        </p:spPr>
        <p:txBody>
          <a:bodyPr anchor="t" rtlCol="false" tIns="0" lIns="0" bIns="0" rIns="0">
            <a:spAutoFit/>
          </a:bodyPr>
          <a:lstStyle/>
          <a:p>
            <a:pPr algn="l">
              <a:lnSpc>
                <a:spcPts val="2289"/>
              </a:lnSpc>
            </a:pPr>
          </a:p>
          <a:p>
            <a:pPr algn="l">
              <a:lnSpc>
                <a:spcPts val="3948"/>
              </a:lnSpc>
            </a:pPr>
            <a:r>
              <a:rPr lang="en-US" sz="2820">
                <a:solidFill>
                  <a:srgbClr val="1E352E"/>
                </a:solidFill>
                <a:latin typeface="Power Grotesk 1 Medium"/>
                <a:ea typeface="Power Grotesk 1 Medium"/>
                <a:cs typeface="Power Grotesk 1 Medium"/>
                <a:sym typeface="Power Grotesk 1 Medium"/>
              </a:rPr>
              <a:t>Sport ist nicht verhandelbar! Muskeln sind dein natürliches Blutzucker-Medikament. </a:t>
            </a:r>
          </a:p>
          <a:p>
            <a:pPr algn="l">
              <a:lnSpc>
                <a:spcPts val="3948"/>
              </a:lnSpc>
            </a:pPr>
            <a:r>
              <a:rPr lang="en-US" sz="2820">
                <a:solidFill>
                  <a:srgbClr val="1E352E"/>
                </a:solidFill>
                <a:latin typeface="Power Grotesk 1 Medium"/>
                <a:ea typeface="Power Grotesk 1 Medium"/>
                <a:cs typeface="Power Grotesk 1 Medium"/>
                <a:sym typeface="Power Grotesk 1 Medium"/>
              </a:rPr>
              <a:t>Jede Art von Bewegung macht die Zellen wieder empfänglicher für Insulin.</a:t>
            </a:r>
          </a:p>
          <a:p>
            <a:pPr algn="l">
              <a:lnSpc>
                <a:spcPts val="3948"/>
              </a:lnSpc>
            </a:pPr>
          </a:p>
          <a:p>
            <a:pPr algn="l">
              <a:lnSpc>
                <a:spcPts val="3948"/>
              </a:lnSpc>
            </a:pPr>
          </a:p>
          <a:p>
            <a:pPr algn="l">
              <a:lnSpc>
                <a:spcPts val="3948"/>
              </a:lnSpc>
            </a:pP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3F6EB"/>
        </a:solidFill>
      </p:bgPr>
    </p:bg>
    <p:spTree>
      <p:nvGrpSpPr>
        <p:cNvPr id="1" name=""/>
        <p:cNvGrpSpPr/>
        <p:nvPr/>
      </p:nvGrpSpPr>
      <p:grpSpPr>
        <a:xfrm>
          <a:off x="0" y="0"/>
          <a:ext cx="0" cy="0"/>
          <a:chOff x="0" y="0"/>
          <a:chExt cx="0" cy="0"/>
        </a:xfrm>
      </p:grpSpPr>
      <p:grpSp>
        <p:nvGrpSpPr>
          <p:cNvPr name="Group 2" id="2"/>
          <p:cNvGrpSpPr/>
          <p:nvPr/>
        </p:nvGrpSpPr>
        <p:grpSpPr>
          <a:xfrm rot="0">
            <a:off x="12922658" y="2686323"/>
            <a:ext cx="5030796" cy="4914355"/>
            <a:chOff x="0" y="0"/>
            <a:chExt cx="4828540" cy="4716780"/>
          </a:xfrm>
        </p:grpSpPr>
        <p:sp>
          <p:nvSpPr>
            <p:cNvPr name="Freeform 3" id="3"/>
            <p:cNvSpPr/>
            <p:nvPr/>
          </p:nvSpPr>
          <p:spPr>
            <a:xfrm flipH="false" flipV="false" rot="0">
              <a:off x="1103" y="1273"/>
              <a:ext cx="4830645" cy="4716345"/>
            </a:xfrm>
            <a:custGeom>
              <a:avLst/>
              <a:gdLst/>
              <a:ahLst/>
              <a:cxnLst/>
              <a:rect r="r" b="b" t="t" l="l"/>
              <a:pathLst>
                <a:path h="4716345" w="4830645">
                  <a:moveTo>
                    <a:pt x="3415197" y="4653277"/>
                  </a:moveTo>
                  <a:cubicBezTo>
                    <a:pt x="3387257" y="4660897"/>
                    <a:pt x="3365667" y="4671057"/>
                    <a:pt x="3344077" y="4673597"/>
                  </a:cubicBezTo>
                  <a:cubicBezTo>
                    <a:pt x="3222157" y="4683757"/>
                    <a:pt x="3101507" y="4693917"/>
                    <a:pt x="2979587" y="4702807"/>
                  </a:cubicBezTo>
                  <a:cubicBezTo>
                    <a:pt x="2917357" y="4706617"/>
                    <a:pt x="2855127" y="4710427"/>
                    <a:pt x="2792897" y="4711697"/>
                  </a:cubicBezTo>
                  <a:cubicBezTo>
                    <a:pt x="2725587" y="4714237"/>
                    <a:pt x="2658277" y="4718047"/>
                    <a:pt x="2592237" y="4715507"/>
                  </a:cubicBezTo>
                  <a:cubicBezTo>
                    <a:pt x="2528737" y="4714237"/>
                    <a:pt x="2465237" y="4710427"/>
                    <a:pt x="2404277" y="4698997"/>
                  </a:cubicBezTo>
                  <a:cubicBezTo>
                    <a:pt x="2325537" y="4685027"/>
                    <a:pt x="2245527" y="4685027"/>
                    <a:pt x="2168057" y="4672327"/>
                  </a:cubicBezTo>
                  <a:cubicBezTo>
                    <a:pt x="1966127" y="4639307"/>
                    <a:pt x="1760387" y="4648197"/>
                    <a:pt x="1557187" y="4634227"/>
                  </a:cubicBezTo>
                  <a:cubicBezTo>
                    <a:pt x="1442887" y="4626607"/>
                    <a:pt x="1328587" y="4608827"/>
                    <a:pt x="1214287" y="4593587"/>
                  </a:cubicBezTo>
                  <a:cubicBezTo>
                    <a:pt x="1084747" y="4577077"/>
                    <a:pt x="955207" y="4558027"/>
                    <a:pt x="824397" y="4540247"/>
                  </a:cubicBezTo>
                  <a:cubicBezTo>
                    <a:pt x="729147" y="4527547"/>
                    <a:pt x="632627" y="4514847"/>
                    <a:pt x="537377" y="4502147"/>
                  </a:cubicBezTo>
                  <a:cubicBezTo>
                    <a:pt x="534837" y="4502147"/>
                    <a:pt x="532297" y="4500877"/>
                    <a:pt x="529757" y="4500877"/>
                  </a:cubicBezTo>
                  <a:cubicBezTo>
                    <a:pt x="449747" y="4466587"/>
                    <a:pt x="364657" y="4439917"/>
                    <a:pt x="290997" y="4395467"/>
                  </a:cubicBezTo>
                  <a:cubicBezTo>
                    <a:pt x="166537" y="4319267"/>
                    <a:pt x="113197" y="4197347"/>
                    <a:pt x="108117" y="4053837"/>
                  </a:cubicBezTo>
                  <a:cubicBezTo>
                    <a:pt x="106847" y="4004307"/>
                    <a:pt x="100497" y="3956047"/>
                    <a:pt x="100497" y="3906517"/>
                  </a:cubicBezTo>
                  <a:cubicBezTo>
                    <a:pt x="101767" y="3837937"/>
                    <a:pt x="106847" y="3770627"/>
                    <a:pt x="110657" y="3703317"/>
                  </a:cubicBezTo>
                  <a:cubicBezTo>
                    <a:pt x="120817" y="3502657"/>
                    <a:pt x="125897" y="3301997"/>
                    <a:pt x="110657" y="3101337"/>
                  </a:cubicBezTo>
                  <a:cubicBezTo>
                    <a:pt x="96687" y="2920997"/>
                    <a:pt x="83987" y="2741927"/>
                    <a:pt x="70017" y="2561587"/>
                  </a:cubicBezTo>
                  <a:cubicBezTo>
                    <a:pt x="61127" y="2446017"/>
                    <a:pt x="49697" y="2331717"/>
                    <a:pt x="42077" y="2216147"/>
                  </a:cubicBezTo>
                  <a:cubicBezTo>
                    <a:pt x="36997" y="2139947"/>
                    <a:pt x="38267" y="2062477"/>
                    <a:pt x="33187" y="1986277"/>
                  </a:cubicBezTo>
                  <a:cubicBezTo>
                    <a:pt x="30647" y="1943097"/>
                    <a:pt x="16677" y="1901187"/>
                    <a:pt x="15407" y="1858007"/>
                  </a:cubicBezTo>
                  <a:cubicBezTo>
                    <a:pt x="10327" y="1753867"/>
                    <a:pt x="9057" y="1648457"/>
                    <a:pt x="6517" y="1543047"/>
                  </a:cubicBezTo>
                  <a:cubicBezTo>
                    <a:pt x="5247" y="1502407"/>
                    <a:pt x="-1103" y="1461767"/>
                    <a:pt x="167" y="1421127"/>
                  </a:cubicBezTo>
                  <a:cubicBezTo>
                    <a:pt x="1437" y="1357627"/>
                    <a:pt x="9057" y="1294127"/>
                    <a:pt x="10327" y="1230627"/>
                  </a:cubicBezTo>
                  <a:cubicBezTo>
                    <a:pt x="11597" y="1156967"/>
                    <a:pt x="3977" y="1083307"/>
                    <a:pt x="6517" y="1010917"/>
                  </a:cubicBezTo>
                  <a:cubicBezTo>
                    <a:pt x="6517" y="941067"/>
                    <a:pt x="15407" y="872487"/>
                    <a:pt x="24297" y="802637"/>
                  </a:cubicBezTo>
                  <a:cubicBezTo>
                    <a:pt x="26837" y="778507"/>
                    <a:pt x="44617" y="756917"/>
                    <a:pt x="49697" y="732787"/>
                  </a:cubicBezTo>
                  <a:cubicBezTo>
                    <a:pt x="71287" y="613407"/>
                    <a:pt x="94147" y="494027"/>
                    <a:pt x="150027" y="383537"/>
                  </a:cubicBezTo>
                  <a:cubicBezTo>
                    <a:pt x="162727" y="359407"/>
                    <a:pt x="183047" y="337817"/>
                    <a:pt x="202097" y="318767"/>
                  </a:cubicBezTo>
                  <a:cubicBezTo>
                    <a:pt x="208447" y="312417"/>
                    <a:pt x="223687" y="316227"/>
                    <a:pt x="227497" y="316227"/>
                  </a:cubicBezTo>
                  <a:cubicBezTo>
                    <a:pt x="236387" y="299717"/>
                    <a:pt x="241467" y="283207"/>
                    <a:pt x="251627" y="275587"/>
                  </a:cubicBezTo>
                  <a:cubicBezTo>
                    <a:pt x="306237" y="233677"/>
                    <a:pt x="363387" y="203197"/>
                    <a:pt x="434507" y="195577"/>
                  </a:cubicBezTo>
                  <a:cubicBezTo>
                    <a:pt x="487847" y="189227"/>
                    <a:pt x="539917" y="166367"/>
                    <a:pt x="593257" y="153667"/>
                  </a:cubicBezTo>
                  <a:cubicBezTo>
                    <a:pt x="658027" y="138427"/>
                    <a:pt x="722797" y="120647"/>
                    <a:pt x="790107" y="111757"/>
                  </a:cubicBezTo>
                  <a:cubicBezTo>
                    <a:pt x="851067" y="104137"/>
                    <a:pt x="909487" y="87627"/>
                    <a:pt x="971717" y="82547"/>
                  </a:cubicBezTo>
                  <a:cubicBezTo>
                    <a:pt x="1035217" y="77467"/>
                    <a:pt x="1098717" y="62227"/>
                    <a:pt x="1163487" y="57147"/>
                  </a:cubicBezTo>
                  <a:cubicBezTo>
                    <a:pt x="1338747" y="44447"/>
                    <a:pt x="1515277" y="35557"/>
                    <a:pt x="1690537" y="25397"/>
                  </a:cubicBezTo>
                  <a:cubicBezTo>
                    <a:pt x="1733717" y="22857"/>
                    <a:pt x="1776897" y="25397"/>
                    <a:pt x="1820077" y="26667"/>
                  </a:cubicBezTo>
                  <a:cubicBezTo>
                    <a:pt x="1841667" y="27937"/>
                    <a:pt x="1863257" y="33017"/>
                    <a:pt x="1886117" y="35557"/>
                  </a:cubicBezTo>
                  <a:cubicBezTo>
                    <a:pt x="1896277" y="36827"/>
                    <a:pt x="1906437" y="33017"/>
                    <a:pt x="1916597" y="33017"/>
                  </a:cubicBezTo>
                  <a:cubicBezTo>
                    <a:pt x="1947077" y="33017"/>
                    <a:pt x="1978827" y="33017"/>
                    <a:pt x="2009307" y="31747"/>
                  </a:cubicBezTo>
                  <a:cubicBezTo>
                    <a:pt x="2067727" y="29207"/>
                    <a:pt x="2127417" y="22857"/>
                    <a:pt x="2185837" y="22857"/>
                  </a:cubicBezTo>
                  <a:cubicBezTo>
                    <a:pt x="2242987" y="22857"/>
                    <a:pt x="2300137" y="26667"/>
                    <a:pt x="2357287" y="29207"/>
                  </a:cubicBezTo>
                  <a:lnTo>
                    <a:pt x="2403007" y="29207"/>
                  </a:lnTo>
                  <a:cubicBezTo>
                    <a:pt x="2472857" y="26667"/>
                    <a:pt x="2541437" y="26667"/>
                    <a:pt x="2611287" y="22857"/>
                  </a:cubicBezTo>
                  <a:cubicBezTo>
                    <a:pt x="2678597" y="19047"/>
                    <a:pt x="2744637" y="10157"/>
                    <a:pt x="2811947" y="6347"/>
                  </a:cubicBezTo>
                  <a:cubicBezTo>
                    <a:pt x="2843697" y="3807"/>
                    <a:pt x="2876717" y="3807"/>
                    <a:pt x="2908467" y="10157"/>
                  </a:cubicBezTo>
                  <a:cubicBezTo>
                    <a:pt x="2956727" y="19047"/>
                    <a:pt x="3002447" y="24127"/>
                    <a:pt x="3050707" y="10157"/>
                  </a:cubicBezTo>
                  <a:cubicBezTo>
                    <a:pt x="3068487" y="5077"/>
                    <a:pt x="3091347" y="13967"/>
                    <a:pt x="3111667" y="16507"/>
                  </a:cubicBezTo>
                  <a:cubicBezTo>
                    <a:pt x="3120557" y="17777"/>
                    <a:pt x="3130717" y="20317"/>
                    <a:pt x="3135797" y="16507"/>
                  </a:cubicBezTo>
                  <a:cubicBezTo>
                    <a:pt x="3170087" y="-8893"/>
                    <a:pt x="3201837" y="-2543"/>
                    <a:pt x="3234857" y="19047"/>
                  </a:cubicBezTo>
                  <a:cubicBezTo>
                    <a:pt x="3238667" y="21587"/>
                    <a:pt x="3248827" y="15237"/>
                    <a:pt x="3256447" y="15237"/>
                  </a:cubicBezTo>
                  <a:cubicBezTo>
                    <a:pt x="3286927" y="15237"/>
                    <a:pt x="3317407" y="15237"/>
                    <a:pt x="3349157" y="16507"/>
                  </a:cubicBezTo>
                  <a:cubicBezTo>
                    <a:pt x="3372017" y="17777"/>
                    <a:pt x="3393607" y="25397"/>
                    <a:pt x="3416467" y="27937"/>
                  </a:cubicBezTo>
                  <a:cubicBezTo>
                    <a:pt x="3465997" y="34287"/>
                    <a:pt x="3516797" y="44447"/>
                    <a:pt x="3567597" y="44447"/>
                  </a:cubicBezTo>
                  <a:cubicBezTo>
                    <a:pt x="3662847" y="45717"/>
                    <a:pt x="3758097" y="49527"/>
                    <a:pt x="3852077" y="69847"/>
                  </a:cubicBezTo>
                  <a:cubicBezTo>
                    <a:pt x="3939707" y="88897"/>
                    <a:pt x="4029877" y="88897"/>
                    <a:pt x="4118777" y="104137"/>
                  </a:cubicBezTo>
                  <a:cubicBezTo>
                    <a:pt x="4172117" y="113027"/>
                    <a:pt x="4226727" y="129537"/>
                    <a:pt x="4272447" y="156207"/>
                  </a:cubicBezTo>
                  <a:cubicBezTo>
                    <a:pt x="4321977" y="184147"/>
                    <a:pt x="4360077" y="229867"/>
                    <a:pt x="4404527" y="267967"/>
                  </a:cubicBezTo>
                  <a:cubicBezTo>
                    <a:pt x="4421037" y="281937"/>
                    <a:pt x="4445167" y="292097"/>
                    <a:pt x="4456597" y="309877"/>
                  </a:cubicBezTo>
                  <a:cubicBezTo>
                    <a:pt x="4489617" y="358137"/>
                    <a:pt x="4518827" y="408937"/>
                    <a:pt x="4548037" y="459737"/>
                  </a:cubicBezTo>
                  <a:cubicBezTo>
                    <a:pt x="4569627" y="496567"/>
                    <a:pt x="4591217" y="534667"/>
                    <a:pt x="4607727" y="572767"/>
                  </a:cubicBezTo>
                  <a:cubicBezTo>
                    <a:pt x="4625507" y="617217"/>
                    <a:pt x="4639477" y="662937"/>
                    <a:pt x="4653447" y="709927"/>
                  </a:cubicBezTo>
                  <a:cubicBezTo>
                    <a:pt x="4675037" y="783587"/>
                    <a:pt x="4700437" y="857247"/>
                    <a:pt x="4714407" y="933447"/>
                  </a:cubicBezTo>
                  <a:cubicBezTo>
                    <a:pt x="4734727" y="1040127"/>
                    <a:pt x="4744887" y="1149347"/>
                    <a:pt x="4760127" y="1257297"/>
                  </a:cubicBezTo>
                  <a:cubicBezTo>
                    <a:pt x="4765207" y="1292857"/>
                    <a:pt x="4771557" y="1328417"/>
                    <a:pt x="4774097" y="1363977"/>
                  </a:cubicBezTo>
                  <a:cubicBezTo>
                    <a:pt x="4781717" y="1465577"/>
                    <a:pt x="4786797" y="1565907"/>
                    <a:pt x="4793147" y="1667507"/>
                  </a:cubicBezTo>
                  <a:cubicBezTo>
                    <a:pt x="4802037" y="1793237"/>
                    <a:pt x="4814737" y="1917697"/>
                    <a:pt x="4821087" y="2043427"/>
                  </a:cubicBezTo>
                  <a:cubicBezTo>
                    <a:pt x="4827437" y="2164077"/>
                    <a:pt x="4832517" y="2285997"/>
                    <a:pt x="4829977" y="2407917"/>
                  </a:cubicBezTo>
                  <a:cubicBezTo>
                    <a:pt x="4826167" y="2611117"/>
                    <a:pt x="4816007" y="2813047"/>
                    <a:pt x="4805847" y="3016247"/>
                  </a:cubicBezTo>
                  <a:cubicBezTo>
                    <a:pt x="4799497" y="3141977"/>
                    <a:pt x="4790607" y="3266437"/>
                    <a:pt x="4777907" y="3390897"/>
                  </a:cubicBezTo>
                  <a:cubicBezTo>
                    <a:pt x="4765207" y="3515357"/>
                    <a:pt x="4746157" y="3638547"/>
                    <a:pt x="4732187" y="3763007"/>
                  </a:cubicBezTo>
                  <a:cubicBezTo>
                    <a:pt x="4722027" y="3849367"/>
                    <a:pt x="4719487" y="3935727"/>
                    <a:pt x="4708057" y="4020817"/>
                  </a:cubicBezTo>
                  <a:cubicBezTo>
                    <a:pt x="4697897" y="4098287"/>
                    <a:pt x="4659797" y="4166867"/>
                    <a:pt x="4608997" y="4224017"/>
                  </a:cubicBezTo>
                  <a:cubicBezTo>
                    <a:pt x="4567087" y="4272277"/>
                    <a:pt x="4534067" y="4326887"/>
                    <a:pt x="4490887" y="4373877"/>
                  </a:cubicBezTo>
                  <a:cubicBezTo>
                    <a:pt x="4452787" y="4415787"/>
                    <a:pt x="4410877" y="4457697"/>
                    <a:pt x="4344837" y="4458967"/>
                  </a:cubicBezTo>
                  <a:cubicBezTo>
                    <a:pt x="4329597" y="4458967"/>
                    <a:pt x="4315627" y="4474207"/>
                    <a:pt x="4300387" y="4481827"/>
                  </a:cubicBezTo>
                  <a:cubicBezTo>
                    <a:pt x="4235617" y="4509767"/>
                    <a:pt x="4168307" y="4533897"/>
                    <a:pt x="4104807" y="4564377"/>
                  </a:cubicBezTo>
                  <a:cubicBezTo>
                    <a:pt x="3987967" y="4620257"/>
                    <a:pt x="3862237" y="4629147"/>
                    <a:pt x="3736507" y="4634227"/>
                  </a:cubicBezTo>
                  <a:cubicBezTo>
                    <a:pt x="3688247" y="4636767"/>
                    <a:pt x="3638717" y="4632957"/>
                    <a:pt x="3590457" y="4636767"/>
                  </a:cubicBezTo>
                  <a:cubicBezTo>
                    <a:pt x="3566327" y="4638037"/>
                    <a:pt x="3543467" y="4649467"/>
                    <a:pt x="3520607" y="4654547"/>
                  </a:cubicBezTo>
                  <a:cubicBezTo>
                    <a:pt x="3510447" y="4657087"/>
                    <a:pt x="3500287" y="4655817"/>
                    <a:pt x="3488857" y="4657087"/>
                  </a:cubicBezTo>
                  <a:cubicBezTo>
                    <a:pt x="3473617" y="4658357"/>
                    <a:pt x="3458377" y="4662167"/>
                    <a:pt x="3443137" y="4660897"/>
                  </a:cubicBezTo>
                  <a:cubicBezTo>
                    <a:pt x="3427897" y="4658357"/>
                    <a:pt x="3417737" y="4653277"/>
                    <a:pt x="3415197" y="4653277"/>
                  </a:cubicBezTo>
                  <a:close/>
                </a:path>
              </a:pathLst>
            </a:custGeom>
            <a:blipFill>
              <a:blip r:embed="rId3"/>
              <a:stretch>
                <a:fillRect l="-23271" t="0" r="-23271" b="0"/>
              </a:stretch>
            </a:blipFill>
          </p:spPr>
        </p:sp>
      </p:grpSp>
      <p:sp>
        <p:nvSpPr>
          <p:cNvPr name="Freeform 4" id="4"/>
          <p:cNvSpPr/>
          <p:nvPr/>
        </p:nvSpPr>
        <p:spPr>
          <a:xfrm flipH="false" flipV="false" rot="0">
            <a:off x="17451211" y="111841"/>
            <a:ext cx="697546" cy="827265"/>
          </a:xfrm>
          <a:custGeom>
            <a:avLst/>
            <a:gdLst/>
            <a:ahLst/>
            <a:cxnLst/>
            <a:rect r="r" b="b" t="t" l="l"/>
            <a:pathLst>
              <a:path h="827265" w="697546">
                <a:moveTo>
                  <a:pt x="0" y="0"/>
                </a:moveTo>
                <a:lnTo>
                  <a:pt x="697546" y="0"/>
                </a:lnTo>
                <a:lnTo>
                  <a:pt x="697546" y="827265"/>
                </a:lnTo>
                <a:lnTo>
                  <a:pt x="0" y="827265"/>
                </a:lnTo>
                <a:lnTo>
                  <a:pt x="0" y="0"/>
                </a:lnTo>
                <a:close/>
              </a:path>
            </a:pathLst>
          </a:custGeom>
          <a:blipFill>
            <a:blip r:embed="rId4"/>
            <a:stretch>
              <a:fillRect l="0" t="0" r="0" b="0"/>
            </a:stretch>
          </a:blipFill>
        </p:spPr>
      </p:sp>
      <p:sp>
        <p:nvSpPr>
          <p:cNvPr name="TextBox 5" id="5"/>
          <p:cNvSpPr txBox="true"/>
          <p:nvPr/>
        </p:nvSpPr>
        <p:spPr>
          <a:xfrm rot="0">
            <a:off x="1028700" y="1994059"/>
            <a:ext cx="12064683" cy="9796311"/>
          </a:xfrm>
          <a:prstGeom prst="rect">
            <a:avLst/>
          </a:prstGeom>
        </p:spPr>
        <p:txBody>
          <a:bodyPr anchor="t" rtlCol="false" tIns="0" lIns="0" bIns="0" rIns="0">
            <a:spAutoFit/>
          </a:bodyPr>
          <a:lstStyle/>
          <a:p>
            <a:pPr algn="l">
              <a:lnSpc>
                <a:spcPts val="2125"/>
              </a:lnSpc>
            </a:pPr>
          </a:p>
          <a:p>
            <a:pPr algn="l">
              <a:lnSpc>
                <a:spcPts val="3665"/>
              </a:lnSpc>
            </a:pPr>
            <a:r>
              <a:rPr lang="en-US" sz="2618" b="true">
                <a:solidFill>
                  <a:srgbClr val="1E352E"/>
                </a:solidFill>
                <a:latin typeface="Power Grotesk 1 Medium"/>
                <a:ea typeface="Power Grotesk 1 Medium"/>
                <a:cs typeface="Power Grotesk 1 Medium"/>
                <a:sym typeface="Power Grotesk 1 Medium"/>
              </a:rPr>
              <a:t>Was passiert?</a:t>
            </a:r>
          </a:p>
          <a:p>
            <a:pPr algn="l">
              <a:lnSpc>
                <a:spcPts val="3665"/>
              </a:lnSpc>
            </a:pPr>
            <a:r>
              <a:rPr lang="en-US" sz="2618">
                <a:solidFill>
                  <a:srgbClr val="1E352E"/>
                </a:solidFill>
                <a:latin typeface="Geist 1"/>
                <a:ea typeface="Geist 1"/>
                <a:cs typeface="Geist 1"/>
                <a:sym typeface="Geist 1"/>
              </a:rPr>
              <a:t>Östrogen fördert die Ausschüttung von Wachstumshormon (GH). Bei seinem Abfall kommt es vermehrt zu Muskelabbau und Zunahme an Körperfett – vor allem im Bauchbereich.</a:t>
            </a:r>
          </a:p>
          <a:p>
            <a:pPr algn="l">
              <a:lnSpc>
                <a:spcPts val="1985"/>
              </a:lnSpc>
            </a:pPr>
          </a:p>
          <a:p>
            <a:pPr algn="l">
              <a:lnSpc>
                <a:spcPts val="3665"/>
              </a:lnSpc>
            </a:pPr>
            <a:r>
              <a:rPr lang="en-US" sz="2618" b="true">
                <a:solidFill>
                  <a:srgbClr val="1E352E"/>
                </a:solidFill>
                <a:latin typeface="Power Grotesk 1 Medium"/>
                <a:ea typeface="Power Grotesk 1 Medium"/>
                <a:cs typeface="Power Grotesk 1 Medium"/>
                <a:sym typeface="Power Grotesk 1 Medium"/>
              </a:rPr>
              <a:t>Ernä</a:t>
            </a:r>
            <a:r>
              <a:rPr lang="en-US" sz="2618" b="true">
                <a:solidFill>
                  <a:srgbClr val="1E352E"/>
                </a:solidFill>
                <a:latin typeface="Power Grotesk 1 Medium"/>
                <a:ea typeface="Power Grotesk 1 Medium"/>
                <a:cs typeface="Power Grotesk 1 Medium"/>
                <a:sym typeface="Power Grotesk 1 Medium"/>
              </a:rPr>
              <a:t>hrung</a:t>
            </a:r>
          </a:p>
          <a:p>
            <a:pPr algn="l" marL="565324" indent="-282662" lvl="1">
              <a:lnSpc>
                <a:spcPts val="3665"/>
              </a:lnSpc>
              <a:buFont typeface="Arial"/>
              <a:buChar char="•"/>
            </a:pPr>
            <a:r>
              <a:rPr lang="en-US" sz="2618">
                <a:solidFill>
                  <a:srgbClr val="1E352E"/>
                </a:solidFill>
                <a:latin typeface="Geist 1"/>
                <a:ea typeface="Geist 1"/>
                <a:cs typeface="Geist 1"/>
                <a:sym typeface="Geist 1"/>
              </a:rPr>
              <a:t>Mehr Eiweiß: 1,5–2 g/kg Körpergewicht optimal. Gute Quellen: Hülsenfrüchte, Tofu, Quark,</a:t>
            </a:r>
            <a:r>
              <a:rPr lang="en-US" sz="2618">
                <a:solidFill>
                  <a:srgbClr val="1E352E"/>
                </a:solidFill>
                <a:latin typeface="Geist 1"/>
                <a:ea typeface="Geist 1"/>
                <a:cs typeface="Geist 1"/>
                <a:sym typeface="Geist 1"/>
              </a:rPr>
              <a:t> Fisch, Nüsse</a:t>
            </a:r>
          </a:p>
          <a:p>
            <a:pPr algn="l">
              <a:lnSpc>
                <a:spcPts val="3665"/>
              </a:lnSpc>
            </a:pPr>
          </a:p>
          <a:p>
            <a:pPr algn="l">
              <a:lnSpc>
                <a:spcPts val="1285"/>
              </a:lnSpc>
            </a:pPr>
          </a:p>
          <a:p>
            <a:pPr algn="l">
              <a:lnSpc>
                <a:spcPts val="3665"/>
              </a:lnSpc>
            </a:pPr>
            <a:r>
              <a:rPr lang="en-US" sz="2618" b="true">
                <a:solidFill>
                  <a:srgbClr val="1E352E"/>
                </a:solidFill>
                <a:latin typeface="Power Grotesk 1 Medium"/>
                <a:ea typeface="Power Grotesk 1 Medium"/>
                <a:cs typeface="Power Grotesk 1 Medium"/>
                <a:sym typeface="Power Grotesk 1 Medium"/>
              </a:rPr>
              <a:t>Lebensstil:</a:t>
            </a:r>
          </a:p>
          <a:p>
            <a:pPr algn="l" marL="565324" indent="-282662" lvl="1">
              <a:lnSpc>
                <a:spcPts val="3665"/>
              </a:lnSpc>
              <a:buFont typeface="Arial"/>
              <a:buChar char="•"/>
            </a:pPr>
            <a:r>
              <a:rPr lang="en-US" sz="2618">
                <a:solidFill>
                  <a:srgbClr val="1E352E"/>
                </a:solidFill>
                <a:latin typeface="Geist 1"/>
                <a:ea typeface="Geist 1"/>
                <a:cs typeface="Geist 1"/>
                <a:sym typeface="Geist 1"/>
              </a:rPr>
              <a:t>Krafttrain</a:t>
            </a:r>
            <a:r>
              <a:rPr lang="en-US" sz="2618">
                <a:solidFill>
                  <a:srgbClr val="1E352E"/>
                </a:solidFill>
                <a:latin typeface="Geist 1"/>
                <a:ea typeface="Geist 1"/>
                <a:cs typeface="Geist 1"/>
                <a:sym typeface="Geist 1"/>
              </a:rPr>
              <a:t>ing 2–3×/Woche</a:t>
            </a:r>
          </a:p>
          <a:p>
            <a:pPr algn="l" marL="565324" indent="-282662" lvl="1">
              <a:lnSpc>
                <a:spcPts val="3665"/>
              </a:lnSpc>
              <a:buFont typeface="Arial"/>
              <a:buChar char="•"/>
            </a:pPr>
            <a:r>
              <a:rPr lang="en-US" sz="2618">
                <a:solidFill>
                  <a:srgbClr val="1E352E"/>
                </a:solidFill>
                <a:latin typeface="Geist 1"/>
                <a:ea typeface="Geist 1"/>
                <a:cs typeface="Geist 1"/>
                <a:sym typeface="Geist 1"/>
              </a:rPr>
              <a:t>Ausreichend Schlaf (7–9 h) för</a:t>
            </a:r>
            <a:r>
              <a:rPr lang="en-US" sz="2618">
                <a:solidFill>
                  <a:srgbClr val="1E352E"/>
                </a:solidFill>
                <a:latin typeface="Geist 1"/>
                <a:ea typeface="Geist 1"/>
                <a:cs typeface="Geist 1"/>
                <a:sym typeface="Geist 1"/>
              </a:rPr>
              <a:t>dert Regeneration</a:t>
            </a:r>
          </a:p>
          <a:p>
            <a:pPr algn="l">
              <a:lnSpc>
                <a:spcPts val="3665"/>
              </a:lnSpc>
            </a:pPr>
          </a:p>
          <a:p>
            <a:pPr algn="l">
              <a:lnSpc>
                <a:spcPts val="3665"/>
              </a:lnSpc>
            </a:pPr>
            <a:r>
              <a:rPr lang="en-US" sz="2618" b="true">
                <a:solidFill>
                  <a:srgbClr val="1E352E"/>
                </a:solidFill>
                <a:latin typeface="Power Grotesk 1 Medium"/>
                <a:ea typeface="Power Grotesk 1 Medium"/>
                <a:cs typeface="Power Grotesk 1 Medium"/>
                <a:sym typeface="Power Grotesk 1 Medium"/>
              </a:rPr>
              <a:t>Ergänzend:</a:t>
            </a:r>
          </a:p>
          <a:p>
            <a:pPr algn="l" marL="565324" indent="-282662" lvl="1">
              <a:lnSpc>
                <a:spcPts val="3665"/>
              </a:lnSpc>
              <a:buFont typeface="Arial"/>
              <a:buChar char="•"/>
            </a:pPr>
            <a:r>
              <a:rPr lang="en-US" sz="2618">
                <a:solidFill>
                  <a:srgbClr val="1E352E"/>
                </a:solidFill>
                <a:latin typeface="Geist 1"/>
                <a:ea typeface="Geist 1"/>
                <a:cs typeface="Geist 1"/>
                <a:sym typeface="Geist 1"/>
              </a:rPr>
              <a:t>Protein-Shakes, Aminosäuren</a:t>
            </a:r>
          </a:p>
          <a:p>
            <a:pPr algn="l" marL="565324" indent="-282662" lvl="1">
              <a:lnSpc>
                <a:spcPts val="3665"/>
              </a:lnSpc>
              <a:buFont typeface="Arial"/>
              <a:buChar char="•"/>
            </a:pPr>
            <a:r>
              <a:rPr lang="en-US" sz="2618">
                <a:solidFill>
                  <a:srgbClr val="1E352E"/>
                </a:solidFill>
                <a:latin typeface="Geist 1"/>
                <a:ea typeface="Geist 1"/>
                <a:cs typeface="Geist 1"/>
                <a:sym typeface="Geist 1"/>
              </a:rPr>
              <a:t>Kreatin und/ oder Leucin bei Bedarf</a:t>
            </a:r>
          </a:p>
          <a:p>
            <a:pPr algn="l">
              <a:lnSpc>
                <a:spcPts val="3665"/>
              </a:lnSpc>
            </a:pPr>
          </a:p>
          <a:p>
            <a:pPr algn="l">
              <a:lnSpc>
                <a:spcPts val="3665"/>
              </a:lnSpc>
            </a:pPr>
          </a:p>
          <a:p>
            <a:pPr algn="l">
              <a:lnSpc>
                <a:spcPts val="3665"/>
              </a:lnSpc>
            </a:pPr>
          </a:p>
          <a:p>
            <a:pPr algn="l">
              <a:lnSpc>
                <a:spcPts val="3665"/>
              </a:lnSpc>
            </a:pPr>
          </a:p>
          <a:p>
            <a:pPr algn="l">
              <a:lnSpc>
                <a:spcPts val="3665"/>
              </a:lnSpc>
            </a:pPr>
          </a:p>
        </p:txBody>
      </p:sp>
      <p:sp>
        <p:nvSpPr>
          <p:cNvPr name="Freeform 6" id="6"/>
          <p:cNvSpPr/>
          <p:nvPr/>
        </p:nvSpPr>
        <p:spPr>
          <a:xfrm flipH="false" flipV="false" rot="0">
            <a:off x="477848" y="29931"/>
            <a:ext cx="1949973" cy="1818350"/>
          </a:xfrm>
          <a:custGeom>
            <a:avLst/>
            <a:gdLst/>
            <a:ahLst/>
            <a:cxnLst/>
            <a:rect r="r" b="b" t="t" l="l"/>
            <a:pathLst>
              <a:path h="1818350" w="1949973">
                <a:moveTo>
                  <a:pt x="0" y="0"/>
                </a:moveTo>
                <a:lnTo>
                  <a:pt x="1949974" y="0"/>
                </a:lnTo>
                <a:lnTo>
                  <a:pt x="1949974" y="1818350"/>
                </a:lnTo>
                <a:lnTo>
                  <a:pt x="0" y="181835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7" id="7"/>
          <p:cNvSpPr txBox="true"/>
          <p:nvPr/>
        </p:nvSpPr>
        <p:spPr>
          <a:xfrm rot="0">
            <a:off x="2198061" y="277997"/>
            <a:ext cx="13891878" cy="661109"/>
          </a:xfrm>
          <a:prstGeom prst="rect">
            <a:avLst/>
          </a:prstGeom>
        </p:spPr>
        <p:txBody>
          <a:bodyPr anchor="t" rtlCol="false" tIns="0" lIns="0" bIns="0" rIns="0">
            <a:spAutoFit/>
          </a:bodyPr>
          <a:lstStyle/>
          <a:p>
            <a:pPr algn="ctr">
              <a:lnSpc>
                <a:spcPts val="4410"/>
              </a:lnSpc>
            </a:pPr>
            <a:r>
              <a:rPr lang="en-US" sz="4200">
                <a:solidFill>
                  <a:srgbClr val="1E352E"/>
                </a:solidFill>
                <a:latin typeface="Power Grotesk 1 Medium"/>
                <a:ea typeface="Power Grotesk 1 Medium"/>
                <a:cs typeface="Power Grotesk 1 Medium"/>
                <a:sym typeface="Power Grotesk 1 Medium"/>
              </a:rPr>
              <a:t>Weniger Wachstumshormon &amp; mehr Muskelabbau</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3F6EB"/>
        </a:solidFill>
      </p:bgPr>
    </p:bg>
    <p:spTree>
      <p:nvGrpSpPr>
        <p:cNvPr id="1" name=""/>
        <p:cNvGrpSpPr/>
        <p:nvPr/>
      </p:nvGrpSpPr>
      <p:grpSpPr>
        <a:xfrm>
          <a:off x="0" y="0"/>
          <a:ext cx="0" cy="0"/>
          <a:chOff x="0" y="0"/>
          <a:chExt cx="0" cy="0"/>
        </a:xfrm>
      </p:grpSpPr>
      <p:grpSp>
        <p:nvGrpSpPr>
          <p:cNvPr name="Group 2" id="2"/>
          <p:cNvGrpSpPr/>
          <p:nvPr/>
        </p:nvGrpSpPr>
        <p:grpSpPr>
          <a:xfrm rot="0">
            <a:off x="1028700" y="4621405"/>
            <a:ext cx="4578046" cy="5029313"/>
            <a:chOff x="0" y="0"/>
            <a:chExt cx="1205740" cy="1324593"/>
          </a:xfrm>
        </p:grpSpPr>
        <p:sp>
          <p:nvSpPr>
            <p:cNvPr name="Freeform 3" id="3"/>
            <p:cNvSpPr/>
            <p:nvPr/>
          </p:nvSpPr>
          <p:spPr>
            <a:xfrm flipH="false" flipV="false" rot="0">
              <a:off x="0" y="0"/>
              <a:ext cx="1205740" cy="1324593"/>
            </a:xfrm>
            <a:custGeom>
              <a:avLst/>
              <a:gdLst/>
              <a:ahLst/>
              <a:cxnLst/>
              <a:rect r="r" b="b" t="t" l="l"/>
              <a:pathLst>
                <a:path h="1324593" w="1205740">
                  <a:moveTo>
                    <a:pt x="86246" y="0"/>
                  </a:moveTo>
                  <a:lnTo>
                    <a:pt x="1119494" y="0"/>
                  </a:lnTo>
                  <a:cubicBezTo>
                    <a:pt x="1142368" y="0"/>
                    <a:pt x="1164305" y="9087"/>
                    <a:pt x="1180480" y="25261"/>
                  </a:cubicBezTo>
                  <a:cubicBezTo>
                    <a:pt x="1196654" y="41435"/>
                    <a:pt x="1205740" y="63372"/>
                    <a:pt x="1205740" y="86246"/>
                  </a:cubicBezTo>
                  <a:lnTo>
                    <a:pt x="1205740" y="1238347"/>
                  </a:lnTo>
                  <a:cubicBezTo>
                    <a:pt x="1205740" y="1261221"/>
                    <a:pt x="1196654" y="1283158"/>
                    <a:pt x="1180480" y="1299332"/>
                  </a:cubicBezTo>
                  <a:cubicBezTo>
                    <a:pt x="1164305" y="1315506"/>
                    <a:pt x="1142368" y="1324593"/>
                    <a:pt x="1119494" y="1324593"/>
                  </a:cubicBezTo>
                  <a:lnTo>
                    <a:pt x="86246" y="1324593"/>
                  </a:lnTo>
                  <a:cubicBezTo>
                    <a:pt x="63372" y="1324593"/>
                    <a:pt x="41435" y="1315506"/>
                    <a:pt x="25261" y="1299332"/>
                  </a:cubicBezTo>
                  <a:cubicBezTo>
                    <a:pt x="9087" y="1283158"/>
                    <a:pt x="0" y="1261221"/>
                    <a:pt x="0" y="1238347"/>
                  </a:cubicBezTo>
                  <a:lnTo>
                    <a:pt x="0" y="86246"/>
                  </a:lnTo>
                  <a:cubicBezTo>
                    <a:pt x="0" y="63372"/>
                    <a:pt x="9087" y="41435"/>
                    <a:pt x="25261" y="25261"/>
                  </a:cubicBezTo>
                  <a:cubicBezTo>
                    <a:pt x="41435" y="9087"/>
                    <a:pt x="63372" y="0"/>
                    <a:pt x="86246" y="0"/>
                  </a:cubicBezTo>
                  <a:close/>
                </a:path>
              </a:pathLst>
            </a:custGeom>
            <a:solidFill>
              <a:srgbClr val="EC64A1"/>
            </a:solidFill>
          </p:spPr>
        </p:sp>
        <p:sp>
          <p:nvSpPr>
            <p:cNvPr name="TextBox 4" id="4"/>
            <p:cNvSpPr txBox="true"/>
            <p:nvPr/>
          </p:nvSpPr>
          <p:spPr>
            <a:xfrm>
              <a:off x="0" y="-47625"/>
              <a:ext cx="1205740" cy="1372218"/>
            </a:xfrm>
            <a:prstGeom prst="rect">
              <a:avLst/>
            </a:prstGeom>
          </p:spPr>
          <p:txBody>
            <a:bodyPr anchor="ctr" rtlCol="false" tIns="50800" lIns="50800" bIns="50800" rIns="50800"/>
            <a:lstStyle/>
            <a:p>
              <a:pPr algn="ctr">
                <a:lnSpc>
                  <a:spcPts val="2960"/>
                </a:lnSpc>
              </a:pPr>
            </a:p>
          </p:txBody>
        </p:sp>
      </p:grpSp>
      <p:grpSp>
        <p:nvGrpSpPr>
          <p:cNvPr name="Group 5" id="5"/>
          <p:cNvGrpSpPr/>
          <p:nvPr/>
        </p:nvGrpSpPr>
        <p:grpSpPr>
          <a:xfrm rot="0">
            <a:off x="14657240" y="737286"/>
            <a:ext cx="3490570" cy="3409778"/>
            <a:chOff x="0" y="0"/>
            <a:chExt cx="4828540" cy="4716780"/>
          </a:xfrm>
        </p:grpSpPr>
        <p:sp>
          <p:nvSpPr>
            <p:cNvPr name="Freeform 6" id="6"/>
            <p:cNvSpPr/>
            <p:nvPr/>
          </p:nvSpPr>
          <p:spPr>
            <a:xfrm flipH="false" flipV="false" rot="0">
              <a:off x="1103" y="1273"/>
              <a:ext cx="4830645" cy="4716345"/>
            </a:xfrm>
            <a:custGeom>
              <a:avLst/>
              <a:gdLst/>
              <a:ahLst/>
              <a:cxnLst/>
              <a:rect r="r" b="b" t="t" l="l"/>
              <a:pathLst>
                <a:path h="4716345" w="4830645">
                  <a:moveTo>
                    <a:pt x="3415197" y="4653277"/>
                  </a:moveTo>
                  <a:cubicBezTo>
                    <a:pt x="3387257" y="4660897"/>
                    <a:pt x="3365667" y="4671057"/>
                    <a:pt x="3344077" y="4673597"/>
                  </a:cubicBezTo>
                  <a:cubicBezTo>
                    <a:pt x="3222157" y="4683757"/>
                    <a:pt x="3101507" y="4693917"/>
                    <a:pt x="2979587" y="4702807"/>
                  </a:cubicBezTo>
                  <a:cubicBezTo>
                    <a:pt x="2917357" y="4706617"/>
                    <a:pt x="2855127" y="4710427"/>
                    <a:pt x="2792897" y="4711697"/>
                  </a:cubicBezTo>
                  <a:cubicBezTo>
                    <a:pt x="2725587" y="4714237"/>
                    <a:pt x="2658277" y="4718047"/>
                    <a:pt x="2592237" y="4715507"/>
                  </a:cubicBezTo>
                  <a:cubicBezTo>
                    <a:pt x="2528737" y="4714237"/>
                    <a:pt x="2465237" y="4710427"/>
                    <a:pt x="2404277" y="4698997"/>
                  </a:cubicBezTo>
                  <a:cubicBezTo>
                    <a:pt x="2325537" y="4685027"/>
                    <a:pt x="2245527" y="4685027"/>
                    <a:pt x="2168057" y="4672327"/>
                  </a:cubicBezTo>
                  <a:cubicBezTo>
                    <a:pt x="1966127" y="4639307"/>
                    <a:pt x="1760387" y="4648197"/>
                    <a:pt x="1557187" y="4634227"/>
                  </a:cubicBezTo>
                  <a:cubicBezTo>
                    <a:pt x="1442887" y="4626607"/>
                    <a:pt x="1328587" y="4608827"/>
                    <a:pt x="1214287" y="4593587"/>
                  </a:cubicBezTo>
                  <a:cubicBezTo>
                    <a:pt x="1084747" y="4577077"/>
                    <a:pt x="955207" y="4558027"/>
                    <a:pt x="824397" y="4540247"/>
                  </a:cubicBezTo>
                  <a:cubicBezTo>
                    <a:pt x="729147" y="4527547"/>
                    <a:pt x="632627" y="4514847"/>
                    <a:pt x="537377" y="4502147"/>
                  </a:cubicBezTo>
                  <a:cubicBezTo>
                    <a:pt x="534837" y="4502147"/>
                    <a:pt x="532297" y="4500877"/>
                    <a:pt x="529757" y="4500877"/>
                  </a:cubicBezTo>
                  <a:cubicBezTo>
                    <a:pt x="449747" y="4466587"/>
                    <a:pt x="364657" y="4439917"/>
                    <a:pt x="290997" y="4395467"/>
                  </a:cubicBezTo>
                  <a:cubicBezTo>
                    <a:pt x="166537" y="4319267"/>
                    <a:pt x="113197" y="4197347"/>
                    <a:pt x="108117" y="4053837"/>
                  </a:cubicBezTo>
                  <a:cubicBezTo>
                    <a:pt x="106847" y="4004307"/>
                    <a:pt x="100497" y="3956047"/>
                    <a:pt x="100497" y="3906517"/>
                  </a:cubicBezTo>
                  <a:cubicBezTo>
                    <a:pt x="101767" y="3837937"/>
                    <a:pt x="106847" y="3770627"/>
                    <a:pt x="110657" y="3703317"/>
                  </a:cubicBezTo>
                  <a:cubicBezTo>
                    <a:pt x="120817" y="3502657"/>
                    <a:pt x="125897" y="3301997"/>
                    <a:pt x="110657" y="3101337"/>
                  </a:cubicBezTo>
                  <a:cubicBezTo>
                    <a:pt x="96687" y="2920997"/>
                    <a:pt x="83987" y="2741927"/>
                    <a:pt x="70017" y="2561587"/>
                  </a:cubicBezTo>
                  <a:cubicBezTo>
                    <a:pt x="61127" y="2446017"/>
                    <a:pt x="49697" y="2331717"/>
                    <a:pt x="42077" y="2216147"/>
                  </a:cubicBezTo>
                  <a:cubicBezTo>
                    <a:pt x="36997" y="2139947"/>
                    <a:pt x="38267" y="2062477"/>
                    <a:pt x="33187" y="1986277"/>
                  </a:cubicBezTo>
                  <a:cubicBezTo>
                    <a:pt x="30647" y="1943097"/>
                    <a:pt x="16677" y="1901187"/>
                    <a:pt x="15407" y="1858007"/>
                  </a:cubicBezTo>
                  <a:cubicBezTo>
                    <a:pt x="10327" y="1753867"/>
                    <a:pt x="9057" y="1648457"/>
                    <a:pt x="6517" y="1543047"/>
                  </a:cubicBezTo>
                  <a:cubicBezTo>
                    <a:pt x="5247" y="1502407"/>
                    <a:pt x="-1103" y="1461767"/>
                    <a:pt x="167" y="1421127"/>
                  </a:cubicBezTo>
                  <a:cubicBezTo>
                    <a:pt x="1437" y="1357627"/>
                    <a:pt x="9057" y="1294127"/>
                    <a:pt x="10327" y="1230627"/>
                  </a:cubicBezTo>
                  <a:cubicBezTo>
                    <a:pt x="11597" y="1156967"/>
                    <a:pt x="3977" y="1083307"/>
                    <a:pt x="6517" y="1010917"/>
                  </a:cubicBezTo>
                  <a:cubicBezTo>
                    <a:pt x="6517" y="941067"/>
                    <a:pt x="15407" y="872487"/>
                    <a:pt x="24297" y="802637"/>
                  </a:cubicBezTo>
                  <a:cubicBezTo>
                    <a:pt x="26837" y="778507"/>
                    <a:pt x="44617" y="756917"/>
                    <a:pt x="49697" y="732787"/>
                  </a:cubicBezTo>
                  <a:cubicBezTo>
                    <a:pt x="71287" y="613407"/>
                    <a:pt x="94147" y="494027"/>
                    <a:pt x="150027" y="383537"/>
                  </a:cubicBezTo>
                  <a:cubicBezTo>
                    <a:pt x="162727" y="359407"/>
                    <a:pt x="183047" y="337817"/>
                    <a:pt x="202097" y="318767"/>
                  </a:cubicBezTo>
                  <a:cubicBezTo>
                    <a:pt x="208447" y="312417"/>
                    <a:pt x="223687" y="316227"/>
                    <a:pt x="227497" y="316227"/>
                  </a:cubicBezTo>
                  <a:cubicBezTo>
                    <a:pt x="236387" y="299717"/>
                    <a:pt x="241467" y="283207"/>
                    <a:pt x="251627" y="275587"/>
                  </a:cubicBezTo>
                  <a:cubicBezTo>
                    <a:pt x="306237" y="233677"/>
                    <a:pt x="363387" y="203197"/>
                    <a:pt x="434507" y="195577"/>
                  </a:cubicBezTo>
                  <a:cubicBezTo>
                    <a:pt x="487847" y="189227"/>
                    <a:pt x="539917" y="166367"/>
                    <a:pt x="593257" y="153667"/>
                  </a:cubicBezTo>
                  <a:cubicBezTo>
                    <a:pt x="658027" y="138427"/>
                    <a:pt x="722797" y="120647"/>
                    <a:pt x="790107" y="111757"/>
                  </a:cubicBezTo>
                  <a:cubicBezTo>
                    <a:pt x="851067" y="104137"/>
                    <a:pt x="909487" y="87627"/>
                    <a:pt x="971717" y="82547"/>
                  </a:cubicBezTo>
                  <a:cubicBezTo>
                    <a:pt x="1035217" y="77467"/>
                    <a:pt x="1098717" y="62227"/>
                    <a:pt x="1163487" y="57147"/>
                  </a:cubicBezTo>
                  <a:cubicBezTo>
                    <a:pt x="1338747" y="44447"/>
                    <a:pt x="1515277" y="35557"/>
                    <a:pt x="1690537" y="25397"/>
                  </a:cubicBezTo>
                  <a:cubicBezTo>
                    <a:pt x="1733717" y="22857"/>
                    <a:pt x="1776897" y="25397"/>
                    <a:pt x="1820077" y="26667"/>
                  </a:cubicBezTo>
                  <a:cubicBezTo>
                    <a:pt x="1841667" y="27937"/>
                    <a:pt x="1863257" y="33017"/>
                    <a:pt x="1886117" y="35557"/>
                  </a:cubicBezTo>
                  <a:cubicBezTo>
                    <a:pt x="1896277" y="36827"/>
                    <a:pt x="1906437" y="33017"/>
                    <a:pt x="1916597" y="33017"/>
                  </a:cubicBezTo>
                  <a:cubicBezTo>
                    <a:pt x="1947077" y="33017"/>
                    <a:pt x="1978827" y="33017"/>
                    <a:pt x="2009307" y="31747"/>
                  </a:cubicBezTo>
                  <a:cubicBezTo>
                    <a:pt x="2067727" y="29207"/>
                    <a:pt x="2127417" y="22857"/>
                    <a:pt x="2185837" y="22857"/>
                  </a:cubicBezTo>
                  <a:cubicBezTo>
                    <a:pt x="2242987" y="22857"/>
                    <a:pt x="2300137" y="26667"/>
                    <a:pt x="2357287" y="29207"/>
                  </a:cubicBezTo>
                  <a:lnTo>
                    <a:pt x="2403007" y="29207"/>
                  </a:lnTo>
                  <a:cubicBezTo>
                    <a:pt x="2472857" y="26667"/>
                    <a:pt x="2541437" y="26667"/>
                    <a:pt x="2611287" y="22857"/>
                  </a:cubicBezTo>
                  <a:cubicBezTo>
                    <a:pt x="2678597" y="19047"/>
                    <a:pt x="2744637" y="10157"/>
                    <a:pt x="2811947" y="6347"/>
                  </a:cubicBezTo>
                  <a:cubicBezTo>
                    <a:pt x="2843697" y="3807"/>
                    <a:pt x="2876717" y="3807"/>
                    <a:pt x="2908467" y="10157"/>
                  </a:cubicBezTo>
                  <a:cubicBezTo>
                    <a:pt x="2956727" y="19047"/>
                    <a:pt x="3002447" y="24127"/>
                    <a:pt x="3050707" y="10157"/>
                  </a:cubicBezTo>
                  <a:cubicBezTo>
                    <a:pt x="3068487" y="5077"/>
                    <a:pt x="3091347" y="13967"/>
                    <a:pt x="3111667" y="16507"/>
                  </a:cubicBezTo>
                  <a:cubicBezTo>
                    <a:pt x="3120557" y="17777"/>
                    <a:pt x="3130717" y="20317"/>
                    <a:pt x="3135797" y="16507"/>
                  </a:cubicBezTo>
                  <a:cubicBezTo>
                    <a:pt x="3170087" y="-8893"/>
                    <a:pt x="3201837" y="-2543"/>
                    <a:pt x="3234857" y="19047"/>
                  </a:cubicBezTo>
                  <a:cubicBezTo>
                    <a:pt x="3238667" y="21587"/>
                    <a:pt x="3248827" y="15237"/>
                    <a:pt x="3256447" y="15237"/>
                  </a:cubicBezTo>
                  <a:cubicBezTo>
                    <a:pt x="3286927" y="15237"/>
                    <a:pt x="3317407" y="15237"/>
                    <a:pt x="3349157" y="16507"/>
                  </a:cubicBezTo>
                  <a:cubicBezTo>
                    <a:pt x="3372017" y="17777"/>
                    <a:pt x="3393607" y="25397"/>
                    <a:pt x="3416467" y="27937"/>
                  </a:cubicBezTo>
                  <a:cubicBezTo>
                    <a:pt x="3465997" y="34287"/>
                    <a:pt x="3516797" y="44447"/>
                    <a:pt x="3567597" y="44447"/>
                  </a:cubicBezTo>
                  <a:cubicBezTo>
                    <a:pt x="3662847" y="45717"/>
                    <a:pt x="3758097" y="49527"/>
                    <a:pt x="3852077" y="69847"/>
                  </a:cubicBezTo>
                  <a:cubicBezTo>
                    <a:pt x="3939707" y="88897"/>
                    <a:pt x="4029877" y="88897"/>
                    <a:pt x="4118777" y="104137"/>
                  </a:cubicBezTo>
                  <a:cubicBezTo>
                    <a:pt x="4172117" y="113027"/>
                    <a:pt x="4226727" y="129537"/>
                    <a:pt x="4272447" y="156207"/>
                  </a:cubicBezTo>
                  <a:cubicBezTo>
                    <a:pt x="4321977" y="184147"/>
                    <a:pt x="4360077" y="229867"/>
                    <a:pt x="4404527" y="267967"/>
                  </a:cubicBezTo>
                  <a:cubicBezTo>
                    <a:pt x="4421037" y="281937"/>
                    <a:pt x="4445167" y="292097"/>
                    <a:pt x="4456597" y="309877"/>
                  </a:cubicBezTo>
                  <a:cubicBezTo>
                    <a:pt x="4489617" y="358137"/>
                    <a:pt x="4518827" y="408937"/>
                    <a:pt x="4548037" y="459737"/>
                  </a:cubicBezTo>
                  <a:cubicBezTo>
                    <a:pt x="4569627" y="496567"/>
                    <a:pt x="4591217" y="534667"/>
                    <a:pt x="4607727" y="572767"/>
                  </a:cubicBezTo>
                  <a:cubicBezTo>
                    <a:pt x="4625507" y="617217"/>
                    <a:pt x="4639477" y="662937"/>
                    <a:pt x="4653447" y="709927"/>
                  </a:cubicBezTo>
                  <a:cubicBezTo>
                    <a:pt x="4675037" y="783587"/>
                    <a:pt x="4700437" y="857247"/>
                    <a:pt x="4714407" y="933447"/>
                  </a:cubicBezTo>
                  <a:cubicBezTo>
                    <a:pt x="4734727" y="1040127"/>
                    <a:pt x="4744887" y="1149347"/>
                    <a:pt x="4760127" y="1257297"/>
                  </a:cubicBezTo>
                  <a:cubicBezTo>
                    <a:pt x="4765207" y="1292857"/>
                    <a:pt x="4771557" y="1328417"/>
                    <a:pt x="4774097" y="1363977"/>
                  </a:cubicBezTo>
                  <a:cubicBezTo>
                    <a:pt x="4781717" y="1465577"/>
                    <a:pt x="4786797" y="1565907"/>
                    <a:pt x="4793147" y="1667507"/>
                  </a:cubicBezTo>
                  <a:cubicBezTo>
                    <a:pt x="4802037" y="1793237"/>
                    <a:pt x="4814737" y="1917697"/>
                    <a:pt x="4821087" y="2043427"/>
                  </a:cubicBezTo>
                  <a:cubicBezTo>
                    <a:pt x="4827437" y="2164077"/>
                    <a:pt x="4832517" y="2285997"/>
                    <a:pt x="4829977" y="2407917"/>
                  </a:cubicBezTo>
                  <a:cubicBezTo>
                    <a:pt x="4826167" y="2611117"/>
                    <a:pt x="4816007" y="2813047"/>
                    <a:pt x="4805847" y="3016247"/>
                  </a:cubicBezTo>
                  <a:cubicBezTo>
                    <a:pt x="4799497" y="3141977"/>
                    <a:pt x="4790607" y="3266437"/>
                    <a:pt x="4777907" y="3390897"/>
                  </a:cubicBezTo>
                  <a:cubicBezTo>
                    <a:pt x="4765207" y="3515357"/>
                    <a:pt x="4746157" y="3638547"/>
                    <a:pt x="4732187" y="3763007"/>
                  </a:cubicBezTo>
                  <a:cubicBezTo>
                    <a:pt x="4722027" y="3849367"/>
                    <a:pt x="4719487" y="3935727"/>
                    <a:pt x="4708057" y="4020817"/>
                  </a:cubicBezTo>
                  <a:cubicBezTo>
                    <a:pt x="4697897" y="4098287"/>
                    <a:pt x="4659797" y="4166867"/>
                    <a:pt x="4608997" y="4224017"/>
                  </a:cubicBezTo>
                  <a:cubicBezTo>
                    <a:pt x="4567087" y="4272277"/>
                    <a:pt x="4534067" y="4326887"/>
                    <a:pt x="4490887" y="4373877"/>
                  </a:cubicBezTo>
                  <a:cubicBezTo>
                    <a:pt x="4452787" y="4415787"/>
                    <a:pt x="4410877" y="4457697"/>
                    <a:pt x="4344837" y="4458967"/>
                  </a:cubicBezTo>
                  <a:cubicBezTo>
                    <a:pt x="4329597" y="4458967"/>
                    <a:pt x="4315627" y="4474207"/>
                    <a:pt x="4300387" y="4481827"/>
                  </a:cubicBezTo>
                  <a:cubicBezTo>
                    <a:pt x="4235617" y="4509767"/>
                    <a:pt x="4168307" y="4533897"/>
                    <a:pt x="4104807" y="4564377"/>
                  </a:cubicBezTo>
                  <a:cubicBezTo>
                    <a:pt x="3987967" y="4620257"/>
                    <a:pt x="3862237" y="4629147"/>
                    <a:pt x="3736507" y="4634227"/>
                  </a:cubicBezTo>
                  <a:cubicBezTo>
                    <a:pt x="3688247" y="4636767"/>
                    <a:pt x="3638717" y="4632957"/>
                    <a:pt x="3590457" y="4636767"/>
                  </a:cubicBezTo>
                  <a:cubicBezTo>
                    <a:pt x="3566327" y="4638037"/>
                    <a:pt x="3543467" y="4649467"/>
                    <a:pt x="3520607" y="4654547"/>
                  </a:cubicBezTo>
                  <a:cubicBezTo>
                    <a:pt x="3510447" y="4657087"/>
                    <a:pt x="3500287" y="4655817"/>
                    <a:pt x="3488857" y="4657087"/>
                  </a:cubicBezTo>
                  <a:cubicBezTo>
                    <a:pt x="3473617" y="4658357"/>
                    <a:pt x="3458377" y="4662167"/>
                    <a:pt x="3443137" y="4660897"/>
                  </a:cubicBezTo>
                  <a:cubicBezTo>
                    <a:pt x="3427897" y="4658357"/>
                    <a:pt x="3417737" y="4653277"/>
                    <a:pt x="3415197" y="4653277"/>
                  </a:cubicBezTo>
                  <a:close/>
                </a:path>
              </a:pathLst>
            </a:custGeom>
            <a:blipFill>
              <a:blip r:embed="rId3"/>
              <a:stretch>
                <a:fillRect l="0" t="-1211" r="0" b="-1211"/>
              </a:stretch>
            </a:blipFill>
          </p:spPr>
        </p:sp>
      </p:grpSp>
      <p:grpSp>
        <p:nvGrpSpPr>
          <p:cNvPr name="Group 7" id="7"/>
          <p:cNvGrpSpPr/>
          <p:nvPr/>
        </p:nvGrpSpPr>
        <p:grpSpPr>
          <a:xfrm rot="0">
            <a:off x="6798169" y="4621405"/>
            <a:ext cx="4578046" cy="5029313"/>
            <a:chOff x="0" y="0"/>
            <a:chExt cx="1205740" cy="1324593"/>
          </a:xfrm>
        </p:grpSpPr>
        <p:sp>
          <p:nvSpPr>
            <p:cNvPr name="Freeform 8" id="8"/>
            <p:cNvSpPr/>
            <p:nvPr/>
          </p:nvSpPr>
          <p:spPr>
            <a:xfrm flipH="false" flipV="false" rot="0">
              <a:off x="0" y="0"/>
              <a:ext cx="1205740" cy="1324593"/>
            </a:xfrm>
            <a:custGeom>
              <a:avLst/>
              <a:gdLst/>
              <a:ahLst/>
              <a:cxnLst/>
              <a:rect r="r" b="b" t="t" l="l"/>
              <a:pathLst>
                <a:path h="1324593" w="1205740">
                  <a:moveTo>
                    <a:pt x="86246" y="0"/>
                  </a:moveTo>
                  <a:lnTo>
                    <a:pt x="1119494" y="0"/>
                  </a:lnTo>
                  <a:cubicBezTo>
                    <a:pt x="1142368" y="0"/>
                    <a:pt x="1164305" y="9087"/>
                    <a:pt x="1180480" y="25261"/>
                  </a:cubicBezTo>
                  <a:cubicBezTo>
                    <a:pt x="1196654" y="41435"/>
                    <a:pt x="1205740" y="63372"/>
                    <a:pt x="1205740" y="86246"/>
                  </a:cubicBezTo>
                  <a:lnTo>
                    <a:pt x="1205740" y="1238347"/>
                  </a:lnTo>
                  <a:cubicBezTo>
                    <a:pt x="1205740" y="1261221"/>
                    <a:pt x="1196654" y="1283158"/>
                    <a:pt x="1180480" y="1299332"/>
                  </a:cubicBezTo>
                  <a:cubicBezTo>
                    <a:pt x="1164305" y="1315506"/>
                    <a:pt x="1142368" y="1324593"/>
                    <a:pt x="1119494" y="1324593"/>
                  </a:cubicBezTo>
                  <a:lnTo>
                    <a:pt x="86246" y="1324593"/>
                  </a:lnTo>
                  <a:cubicBezTo>
                    <a:pt x="63372" y="1324593"/>
                    <a:pt x="41435" y="1315506"/>
                    <a:pt x="25261" y="1299332"/>
                  </a:cubicBezTo>
                  <a:cubicBezTo>
                    <a:pt x="9087" y="1283158"/>
                    <a:pt x="0" y="1261221"/>
                    <a:pt x="0" y="1238347"/>
                  </a:cubicBezTo>
                  <a:lnTo>
                    <a:pt x="0" y="86246"/>
                  </a:lnTo>
                  <a:cubicBezTo>
                    <a:pt x="0" y="63372"/>
                    <a:pt x="9087" y="41435"/>
                    <a:pt x="25261" y="25261"/>
                  </a:cubicBezTo>
                  <a:cubicBezTo>
                    <a:pt x="41435" y="9087"/>
                    <a:pt x="63372" y="0"/>
                    <a:pt x="86246" y="0"/>
                  </a:cubicBezTo>
                  <a:close/>
                </a:path>
              </a:pathLst>
            </a:custGeom>
            <a:solidFill>
              <a:srgbClr val="F08684"/>
            </a:solidFill>
          </p:spPr>
        </p:sp>
        <p:sp>
          <p:nvSpPr>
            <p:cNvPr name="TextBox 9" id="9"/>
            <p:cNvSpPr txBox="true"/>
            <p:nvPr/>
          </p:nvSpPr>
          <p:spPr>
            <a:xfrm>
              <a:off x="0" y="-47625"/>
              <a:ext cx="1205740" cy="1372218"/>
            </a:xfrm>
            <a:prstGeom prst="rect">
              <a:avLst/>
            </a:prstGeom>
          </p:spPr>
          <p:txBody>
            <a:bodyPr anchor="ctr" rtlCol="false" tIns="50800" lIns="50800" bIns="50800" rIns="50800"/>
            <a:lstStyle/>
            <a:p>
              <a:pPr algn="ctr">
                <a:lnSpc>
                  <a:spcPts val="2960"/>
                </a:lnSpc>
              </a:pPr>
            </a:p>
          </p:txBody>
        </p:sp>
      </p:grpSp>
      <p:grpSp>
        <p:nvGrpSpPr>
          <p:cNvPr name="Group 10" id="10"/>
          <p:cNvGrpSpPr/>
          <p:nvPr/>
        </p:nvGrpSpPr>
        <p:grpSpPr>
          <a:xfrm rot="0">
            <a:off x="12681254" y="4621405"/>
            <a:ext cx="4578046" cy="5029313"/>
            <a:chOff x="0" y="0"/>
            <a:chExt cx="1205740" cy="1324593"/>
          </a:xfrm>
        </p:grpSpPr>
        <p:sp>
          <p:nvSpPr>
            <p:cNvPr name="Freeform 11" id="11"/>
            <p:cNvSpPr/>
            <p:nvPr/>
          </p:nvSpPr>
          <p:spPr>
            <a:xfrm flipH="false" flipV="false" rot="0">
              <a:off x="0" y="0"/>
              <a:ext cx="1205740" cy="1324593"/>
            </a:xfrm>
            <a:custGeom>
              <a:avLst/>
              <a:gdLst/>
              <a:ahLst/>
              <a:cxnLst/>
              <a:rect r="r" b="b" t="t" l="l"/>
              <a:pathLst>
                <a:path h="1324593" w="1205740">
                  <a:moveTo>
                    <a:pt x="86246" y="0"/>
                  </a:moveTo>
                  <a:lnTo>
                    <a:pt x="1119494" y="0"/>
                  </a:lnTo>
                  <a:cubicBezTo>
                    <a:pt x="1142368" y="0"/>
                    <a:pt x="1164305" y="9087"/>
                    <a:pt x="1180480" y="25261"/>
                  </a:cubicBezTo>
                  <a:cubicBezTo>
                    <a:pt x="1196654" y="41435"/>
                    <a:pt x="1205740" y="63372"/>
                    <a:pt x="1205740" y="86246"/>
                  </a:cubicBezTo>
                  <a:lnTo>
                    <a:pt x="1205740" y="1238347"/>
                  </a:lnTo>
                  <a:cubicBezTo>
                    <a:pt x="1205740" y="1261221"/>
                    <a:pt x="1196654" y="1283158"/>
                    <a:pt x="1180480" y="1299332"/>
                  </a:cubicBezTo>
                  <a:cubicBezTo>
                    <a:pt x="1164305" y="1315506"/>
                    <a:pt x="1142368" y="1324593"/>
                    <a:pt x="1119494" y="1324593"/>
                  </a:cubicBezTo>
                  <a:lnTo>
                    <a:pt x="86246" y="1324593"/>
                  </a:lnTo>
                  <a:cubicBezTo>
                    <a:pt x="63372" y="1324593"/>
                    <a:pt x="41435" y="1315506"/>
                    <a:pt x="25261" y="1299332"/>
                  </a:cubicBezTo>
                  <a:cubicBezTo>
                    <a:pt x="9087" y="1283158"/>
                    <a:pt x="0" y="1261221"/>
                    <a:pt x="0" y="1238347"/>
                  </a:cubicBezTo>
                  <a:lnTo>
                    <a:pt x="0" y="86246"/>
                  </a:lnTo>
                  <a:cubicBezTo>
                    <a:pt x="0" y="63372"/>
                    <a:pt x="9087" y="41435"/>
                    <a:pt x="25261" y="25261"/>
                  </a:cubicBezTo>
                  <a:cubicBezTo>
                    <a:pt x="41435" y="9087"/>
                    <a:pt x="63372" y="0"/>
                    <a:pt x="86246" y="0"/>
                  </a:cubicBezTo>
                  <a:close/>
                </a:path>
              </a:pathLst>
            </a:custGeom>
            <a:solidFill>
              <a:srgbClr val="EC64A1"/>
            </a:solidFill>
          </p:spPr>
        </p:sp>
        <p:sp>
          <p:nvSpPr>
            <p:cNvPr name="TextBox 12" id="12"/>
            <p:cNvSpPr txBox="true"/>
            <p:nvPr/>
          </p:nvSpPr>
          <p:spPr>
            <a:xfrm>
              <a:off x="0" y="-47625"/>
              <a:ext cx="1205740" cy="1372218"/>
            </a:xfrm>
            <a:prstGeom prst="rect">
              <a:avLst/>
            </a:prstGeom>
          </p:spPr>
          <p:txBody>
            <a:bodyPr anchor="ctr" rtlCol="false" tIns="50800" lIns="50800" bIns="50800" rIns="50800"/>
            <a:lstStyle/>
            <a:p>
              <a:pPr algn="ctr">
                <a:lnSpc>
                  <a:spcPts val="2960"/>
                </a:lnSpc>
              </a:pPr>
            </a:p>
          </p:txBody>
        </p:sp>
      </p:grpSp>
      <p:sp>
        <p:nvSpPr>
          <p:cNvPr name="Freeform 13" id="13"/>
          <p:cNvSpPr/>
          <p:nvPr/>
        </p:nvSpPr>
        <p:spPr>
          <a:xfrm flipH="false" flipV="false" rot="0">
            <a:off x="17451211" y="111841"/>
            <a:ext cx="697546" cy="827265"/>
          </a:xfrm>
          <a:custGeom>
            <a:avLst/>
            <a:gdLst/>
            <a:ahLst/>
            <a:cxnLst/>
            <a:rect r="r" b="b" t="t" l="l"/>
            <a:pathLst>
              <a:path h="827265" w="697546">
                <a:moveTo>
                  <a:pt x="0" y="0"/>
                </a:moveTo>
                <a:lnTo>
                  <a:pt x="697546" y="0"/>
                </a:lnTo>
                <a:lnTo>
                  <a:pt x="697546" y="827265"/>
                </a:lnTo>
                <a:lnTo>
                  <a:pt x="0" y="827265"/>
                </a:lnTo>
                <a:lnTo>
                  <a:pt x="0" y="0"/>
                </a:lnTo>
                <a:close/>
              </a:path>
            </a:pathLst>
          </a:custGeom>
          <a:blipFill>
            <a:blip r:embed="rId4"/>
            <a:stretch>
              <a:fillRect l="0" t="0" r="0" b="0"/>
            </a:stretch>
          </a:blipFill>
        </p:spPr>
      </p:sp>
      <p:sp>
        <p:nvSpPr>
          <p:cNvPr name="Freeform 14" id="14"/>
          <p:cNvSpPr/>
          <p:nvPr/>
        </p:nvSpPr>
        <p:spPr>
          <a:xfrm flipH="false" flipV="false" rot="0">
            <a:off x="2045524" y="111841"/>
            <a:ext cx="1952756" cy="1965037"/>
          </a:xfrm>
          <a:custGeom>
            <a:avLst/>
            <a:gdLst/>
            <a:ahLst/>
            <a:cxnLst/>
            <a:rect r="r" b="b" t="t" l="l"/>
            <a:pathLst>
              <a:path h="1965037" w="1952756">
                <a:moveTo>
                  <a:pt x="0" y="0"/>
                </a:moveTo>
                <a:lnTo>
                  <a:pt x="1952756" y="0"/>
                </a:lnTo>
                <a:lnTo>
                  <a:pt x="1952756" y="1965037"/>
                </a:lnTo>
                <a:lnTo>
                  <a:pt x="0" y="196503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5" id="15"/>
          <p:cNvSpPr txBox="true"/>
          <p:nvPr/>
        </p:nvSpPr>
        <p:spPr>
          <a:xfrm rot="0">
            <a:off x="1273555" y="4906041"/>
            <a:ext cx="4219574" cy="6016222"/>
          </a:xfrm>
          <a:prstGeom prst="rect">
            <a:avLst/>
          </a:prstGeom>
        </p:spPr>
        <p:txBody>
          <a:bodyPr anchor="t" rtlCol="false" tIns="0" lIns="0" bIns="0" rIns="0">
            <a:spAutoFit/>
          </a:bodyPr>
          <a:lstStyle/>
          <a:p>
            <a:pPr algn="l">
              <a:lnSpc>
                <a:spcPts val="4866"/>
              </a:lnSpc>
            </a:pPr>
            <a:r>
              <a:rPr lang="en-US" sz="3476" b="true">
                <a:solidFill>
                  <a:srgbClr val="E7EEC0"/>
                </a:solidFill>
                <a:latin typeface="Power Grotesk 1 Medium"/>
                <a:ea typeface="Power Grotesk 1 Medium"/>
                <a:cs typeface="Power Grotesk 1 Medium"/>
                <a:sym typeface="Power Grotesk 1 Medium"/>
              </a:rPr>
              <a:t>Ernährung</a:t>
            </a:r>
          </a:p>
          <a:p>
            <a:pPr algn="l">
              <a:lnSpc>
                <a:spcPts val="3886"/>
              </a:lnSpc>
            </a:pPr>
          </a:p>
          <a:p>
            <a:pPr algn="l" marL="599386" indent="-299693" lvl="1">
              <a:lnSpc>
                <a:spcPts val="3886"/>
              </a:lnSpc>
              <a:buFont typeface="Arial"/>
              <a:buChar char="•"/>
            </a:pPr>
            <a:r>
              <a:rPr lang="en-US" sz="2776">
                <a:solidFill>
                  <a:srgbClr val="E7EEC0"/>
                </a:solidFill>
                <a:latin typeface="Geist 1"/>
                <a:ea typeface="Geist 1"/>
                <a:cs typeface="Geist 1"/>
                <a:sym typeface="Geist 1"/>
              </a:rPr>
              <a:t>Ballaststoffreiche Kost</a:t>
            </a:r>
          </a:p>
          <a:p>
            <a:pPr algn="l" marL="599386" indent="-299693" lvl="1">
              <a:lnSpc>
                <a:spcPts val="3886"/>
              </a:lnSpc>
              <a:buFont typeface="Arial"/>
              <a:buChar char="•"/>
            </a:pPr>
            <a:r>
              <a:rPr lang="en-US" sz="2776">
                <a:solidFill>
                  <a:srgbClr val="E7EEC0"/>
                </a:solidFill>
                <a:latin typeface="Geist 1"/>
                <a:ea typeface="Geist 1"/>
                <a:cs typeface="Geist 1"/>
                <a:sym typeface="Geist 1"/>
              </a:rPr>
              <a:t>Eiweiß zu jeder Mahlzeit</a:t>
            </a:r>
          </a:p>
          <a:p>
            <a:pPr algn="l" marL="599386" indent="-299693" lvl="1">
              <a:lnSpc>
                <a:spcPts val="3886"/>
              </a:lnSpc>
              <a:buFont typeface="Arial"/>
              <a:buChar char="•"/>
            </a:pPr>
            <a:r>
              <a:rPr lang="en-US" sz="2776">
                <a:solidFill>
                  <a:srgbClr val="E7EEC0"/>
                </a:solidFill>
                <a:latin typeface="Geist 1"/>
                <a:ea typeface="Geist 1"/>
                <a:cs typeface="Geist 1"/>
                <a:sym typeface="Geist 1"/>
              </a:rPr>
              <a:t>Bitterstoffe (Chicorée, Artischocken...)</a:t>
            </a:r>
          </a:p>
          <a:p>
            <a:pPr algn="l">
              <a:lnSpc>
                <a:spcPts val="3886"/>
              </a:lnSpc>
            </a:pPr>
          </a:p>
          <a:p>
            <a:pPr algn="l">
              <a:lnSpc>
                <a:spcPts val="3886"/>
              </a:lnSpc>
            </a:pPr>
          </a:p>
          <a:p>
            <a:pPr algn="l">
              <a:lnSpc>
                <a:spcPts val="3886"/>
              </a:lnSpc>
            </a:pPr>
          </a:p>
          <a:p>
            <a:pPr algn="l">
              <a:lnSpc>
                <a:spcPts val="3886"/>
              </a:lnSpc>
            </a:pPr>
          </a:p>
        </p:txBody>
      </p:sp>
      <p:sp>
        <p:nvSpPr>
          <p:cNvPr name="TextBox 16" id="16"/>
          <p:cNvSpPr txBox="true"/>
          <p:nvPr/>
        </p:nvSpPr>
        <p:spPr>
          <a:xfrm rot="0">
            <a:off x="2198061" y="277997"/>
            <a:ext cx="13891878" cy="661109"/>
          </a:xfrm>
          <a:prstGeom prst="rect">
            <a:avLst/>
          </a:prstGeom>
        </p:spPr>
        <p:txBody>
          <a:bodyPr anchor="t" rtlCol="false" tIns="0" lIns="0" bIns="0" rIns="0">
            <a:spAutoFit/>
          </a:bodyPr>
          <a:lstStyle/>
          <a:p>
            <a:pPr algn="ctr">
              <a:lnSpc>
                <a:spcPts val="4410"/>
              </a:lnSpc>
            </a:pPr>
            <a:r>
              <a:rPr lang="en-US" sz="4200">
                <a:solidFill>
                  <a:srgbClr val="1E352E"/>
                </a:solidFill>
                <a:latin typeface="Power Grotesk 1 Medium"/>
                <a:ea typeface="Power Grotesk 1 Medium"/>
                <a:cs typeface="Power Grotesk 1 Medium"/>
                <a:sym typeface="Power Grotesk 1 Medium"/>
              </a:rPr>
              <a:t>Heißhunger &amp; Appetitregulation</a:t>
            </a:r>
          </a:p>
        </p:txBody>
      </p:sp>
      <p:sp>
        <p:nvSpPr>
          <p:cNvPr name="TextBox 17" id="17"/>
          <p:cNvSpPr txBox="true"/>
          <p:nvPr/>
        </p:nvSpPr>
        <p:spPr>
          <a:xfrm rot="0">
            <a:off x="1028700" y="1994059"/>
            <a:ext cx="12064683" cy="2529182"/>
          </a:xfrm>
          <a:prstGeom prst="rect">
            <a:avLst/>
          </a:prstGeom>
        </p:spPr>
        <p:txBody>
          <a:bodyPr anchor="t" rtlCol="false" tIns="0" lIns="0" bIns="0" rIns="0">
            <a:spAutoFit/>
          </a:bodyPr>
          <a:lstStyle/>
          <a:p>
            <a:pPr algn="l">
              <a:lnSpc>
                <a:spcPts val="2125"/>
              </a:lnSpc>
            </a:pPr>
          </a:p>
          <a:p>
            <a:pPr algn="l">
              <a:lnSpc>
                <a:spcPts val="3665"/>
              </a:lnSpc>
            </a:pPr>
            <a:r>
              <a:rPr lang="en-US" sz="2618" b="true">
                <a:solidFill>
                  <a:srgbClr val="1E352E"/>
                </a:solidFill>
                <a:latin typeface="Power Grotesk 1 Medium"/>
                <a:ea typeface="Power Grotesk 1 Medium"/>
                <a:cs typeface="Power Grotesk 1 Medium"/>
                <a:sym typeface="Power Grotesk 1 Medium"/>
              </a:rPr>
              <a:t>Le</a:t>
            </a:r>
            <a:r>
              <a:rPr lang="en-US" sz="2618" b="true">
                <a:solidFill>
                  <a:srgbClr val="1E352E"/>
                </a:solidFill>
                <a:latin typeface="Power Grotesk 1 Medium"/>
                <a:ea typeface="Power Grotesk 1 Medium"/>
                <a:cs typeface="Power Grotesk 1 Medium"/>
                <a:sym typeface="Power Grotesk 1 Medium"/>
              </a:rPr>
              <a:t>ptin &amp; Ghrelin &amp; emotionales Essen</a:t>
            </a:r>
          </a:p>
          <a:p>
            <a:pPr algn="l">
              <a:lnSpc>
                <a:spcPts val="3665"/>
              </a:lnSpc>
            </a:pPr>
            <a:r>
              <a:rPr lang="en-US" sz="2618">
                <a:solidFill>
                  <a:srgbClr val="1E352E"/>
                </a:solidFill>
                <a:latin typeface="Geist 1"/>
                <a:ea typeface="Geist 1"/>
                <a:cs typeface="Geist 1"/>
                <a:sym typeface="Geist 1"/>
              </a:rPr>
              <a:t>Die Ho</a:t>
            </a:r>
            <a:r>
              <a:rPr lang="en-US" sz="2618">
                <a:solidFill>
                  <a:srgbClr val="1E352E"/>
                </a:solidFill>
                <a:latin typeface="Geist 1"/>
                <a:ea typeface="Geist 1"/>
                <a:cs typeface="Geist 1"/>
                <a:sym typeface="Geist 1"/>
              </a:rPr>
              <a:t>rmonumstellung stört das Gleichgewicht der Hunger- und Sättigungshormone Leptin &amp; Ghrelin. Folge: Heißhunger, verändertes (emotionales) Essverhalten, Gewichtszunahme.</a:t>
            </a:r>
          </a:p>
          <a:p>
            <a:pPr algn="l">
              <a:lnSpc>
                <a:spcPts val="3665"/>
              </a:lnSpc>
            </a:pPr>
          </a:p>
        </p:txBody>
      </p:sp>
      <p:sp>
        <p:nvSpPr>
          <p:cNvPr name="TextBox 18" id="18"/>
          <p:cNvSpPr txBox="true"/>
          <p:nvPr/>
        </p:nvSpPr>
        <p:spPr>
          <a:xfrm rot="0">
            <a:off x="7156641" y="4906041"/>
            <a:ext cx="4219574" cy="6987698"/>
          </a:xfrm>
          <a:prstGeom prst="rect">
            <a:avLst/>
          </a:prstGeom>
        </p:spPr>
        <p:txBody>
          <a:bodyPr anchor="t" rtlCol="false" tIns="0" lIns="0" bIns="0" rIns="0">
            <a:spAutoFit/>
          </a:bodyPr>
          <a:lstStyle/>
          <a:p>
            <a:pPr algn="l">
              <a:lnSpc>
                <a:spcPts val="4866"/>
              </a:lnSpc>
            </a:pPr>
            <a:r>
              <a:rPr lang="en-US" sz="3476" b="true">
                <a:solidFill>
                  <a:srgbClr val="E7EEC0"/>
                </a:solidFill>
                <a:latin typeface="Power Grotesk 1 Medium"/>
                <a:ea typeface="Power Grotesk 1 Medium"/>
                <a:cs typeface="Power Grotesk 1 Medium"/>
                <a:sym typeface="Power Grotesk 1 Medium"/>
              </a:rPr>
              <a:t>Lebensstil</a:t>
            </a:r>
          </a:p>
          <a:p>
            <a:pPr algn="l">
              <a:lnSpc>
                <a:spcPts val="3886"/>
              </a:lnSpc>
            </a:pPr>
          </a:p>
          <a:p>
            <a:pPr algn="l">
              <a:lnSpc>
                <a:spcPts val="3886"/>
              </a:lnSpc>
            </a:pPr>
            <a:r>
              <a:rPr lang="en-US" sz="2776">
                <a:solidFill>
                  <a:srgbClr val="E7EEC0"/>
                </a:solidFill>
                <a:latin typeface="Geist 1"/>
                <a:ea typeface="Geist 1"/>
                <a:cs typeface="Geist 1"/>
                <a:sym typeface="Geist 1"/>
              </a:rPr>
              <a:t>Sport, Entspannung, Stressreduktion, A</a:t>
            </a:r>
            <a:r>
              <a:rPr lang="en-US" sz="2776">
                <a:solidFill>
                  <a:srgbClr val="E7EEC0"/>
                </a:solidFill>
                <a:latin typeface="Geist 1"/>
                <a:ea typeface="Geist 1"/>
                <a:cs typeface="Geist 1"/>
                <a:sym typeface="Geist 1"/>
              </a:rPr>
              <a:t>chtsames Essen, langsames Kauen, kein Multitasking, regelmäßiger Rhythmus ohne ständiges Snacking</a:t>
            </a:r>
          </a:p>
          <a:p>
            <a:pPr algn="l">
              <a:lnSpc>
                <a:spcPts val="3886"/>
              </a:lnSpc>
            </a:pPr>
          </a:p>
          <a:p>
            <a:pPr algn="l">
              <a:lnSpc>
                <a:spcPts val="3886"/>
              </a:lnSpc>
            </a:pPr>
          </a:p>
          <a:p>
            <a:pPr algn="l">
              <a:lnSpc>
                <a:spcPts val="3886"/>
              </a:lnSpc>
            </a:pPr>
          </a:p>
          <a:p>
            <a:pPr algn="l">
              <a:lnSpc>
                <a:spcPts val="3886"/>
              </a:lnSpc>
            </a:pPr>
          </a:p>
          <a:p>
            <a:pPr algn="l">
              <a:lnSpc>
                <a:spcPts val="3886"/>
              </a:lnSpc>
            </a:pPr>
          </a:p>
        </p:txBody>
      </p:sp>
      <p:sp>
        <p:nvSpPr>
          <p:cNvPr name="TextBox 19" id="19"/>
          <p:cNvSpPr txBox="true"/>
          <p:nvPr/>
        </p:nvSpPr>
        <p:spPr>
          <a:xfrm rot="0">
            <a:off x="13093383" y="4906041"/>
            <a:ext cx="4219574" cy="6501960"/>
          </a:xfrm>
          <a:prstGeom prst="rect">
            <a:avLst/>
          </a:prstGeom>
        </p:spPr>
        <p:txBody>
          <a:bodyPr anchor="t" rtlCol="false" tIns="0" lIns="0" bIns="0" rIns="0">
            <a:spAutoFit/>
          </a:bodyPr>
          <a:lstStyle/>
          <a:p>
            <a:pPr algn="l">
              <a:lnSpc>
                <a:spcPts val="4866"/>
              </a:lnSpc>
            </a:pPr>
            <a:r>
              <a:rPr lang="en-US" sz="3476" b="true">
                <a:solidFill>
                  <a:srgbClr val="E7EEC0"/>
                </a:solidFill>
                <a:latin typeface="Power Grotesk 1 Medium"/>
                <a:ea typeface="Power Grotesk 1 Medium"/>
                <a:cs typeface="Power Grotesk 1 Medium"/>
                <a:sym typeface="Power Grotesk 1 Medium"/>
              </a:rPr>
              <a:t>Ergänzend</a:t>
            </a:r>
          </a:p>
          <a:p>
            <a:pPr algn="l">
              <a:lnSpc>
                <a:spcPts val="3886"/>
              </a:lnSpc>
            </a:pPr>
          </a:p>
          <a:p>
            <a:pPr algn="l" marL="599386" indent="-299693" lvl="1">
              <a:lnSpc>
                <a:spcPts val="3886"/>
              </a:lnSpc>
              <a:buFont typeface="Arial"/>
              <a:buChar char="•"/>
            </a:pPr>
            <a:r>
              <a:rPr lang="en-US" sz="2776">
                <a:solidFill>
                  <a:srgbClr val="E7EEC0"/>
                </a:solidFill>
                <a:latin typeface="Geist 1"/>
                <a:ea typeface="Geist 1"/>
                <a:cs typeface="Geist 1"/>
                <a:sym typeface="Geist 1"/>
              </a:rPr>
              <a:t>Probiotika/Präbiotika (Darm beeinflusst Appetithormone), </a:t>
            </a:r>
          </a:p>
          <a:p>
            <a:pPr algn="l" marL="599386" indent="-299693" lvl="1">
              <a:lnSpc>
                <a:spcPts val="3886"/>
              </a:lnSpc>
              <a:buFont typeface="Arial"/>
              <a:buChar char="•"/>
            </a:pPr>
            <a:r>
              <a:rPr lang="en-US" sz="2776">
                <a:solidFill>
                  <a:srgbClr val="E7EEC0"/>
                </a:solidFill>
                <a:latin typeface="Geist 1"/>
                <a:ea typeface="Geist 1"/>
                <a:cs typeface="Geist 1"/>
                <a:sym typeface="Geist 1"/>
              </a:rPr>
              <a:t>Magnesium &amp; B-Vitamine beruhigen das Nervensystem</a:t>
            </a:r>
          </a:p>
          <a:p>
            <a:pPr algn="l">
              <a:lnSpc>
                <a:spcPts val="3886"/>
              </a:lnSpc>
            </a:pPr>
          </a:p>
          <a:p>
            <a:pPr algn="l">
              <a:lnSpc>
                <a:spcPts val="3886"/>
              </a:lnSpc>
            </a:pPr>
          </a:p>
          <a:p>
            <a:pPr algn="l">
              <a:lnSpc>
                <a:spcPts val="3886"/>
              </a:lnSpc>
            </a:pPr>
          </a:p>
          <a:p>
            <a:pPr algn="l">
              <a:lnSpc>
                <a:spcPts val="3886"/>
              </a:lnSpc>
            </a:pPr>
          </a:p>
          <a:p>
            <a:pPr algn="l">
              <a:lnSpc>
                <a:spcPts val="3886"/>
              </a:lnSpc>
            </a:pP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3F6EB"/>
        </a:solidFill>
      </p:bgPr>
    </p:bg>
    <p:spTree>
      <p:nvGrpSpPr>
        <p:cNvPr id="1" name=""/>
        <p:cNvGrpSpPr/>
        <p:nvPr/>
      </p:nvGrpSpPr>
      <p:grpSpPr>
        <a:xfrm>
          <a:off x="0" y="0"/>
          <a:ext cx="0" cy="0"/>
          <a:chOff x="0" y="0"/>
          <a:chExt cx="0" cy="0"/>
        </a:xfrm>
      </p:grpSpPr>
      <p:grpSp>
        <p:nvGrpSpPr>
          <p:cNvPr name="Group 2" id="2"/>
          <p:cNvGrpSpPr/>
          <p:nvPr/>
        </p:nvGrpSpPr>
        <p:grpSpPr>
          <a:xfrm rot="0">
            <a:off x="13213009" y="5916949"/>
            <a:ext cx="4578046" cy="3595785"/>
            <a:chOff x="0" y="0"/>
            <a:chExt cx="1205740" cy="947038"/>
          </a:xfrm>
        </p:grpSpPr>
        <p:sp>
          <p:nvSpPr>
            <p:cNvPr name="Freeform 3" id="3"/>
            <p:cNvSpPr/>
            <p:nvPr/>
          </p:nvSpPr>
          <p:spPr>
            <a:xfrm flipH="false" flipV="false" rot="0">
              <a:off x="0" y="0"/>
              <a:ext cx="1205740" cy="947038"/>
            </a:xfrm>
            <a:custGeom>
              <a:avLst/>
              <a:gdLst/>
              <a:ahLst/>
              <a:cxnLst/>
              <a:rect r="r" b="b" t="t" l="l"/>
              <a:pathLst>
                <a:path h="947038" w="1205740">
                  <a:moveTo>
                    <a:pt x="86246" y="0"/>
                  </a:moveTo>
                  <a:lnTo>
                    <a:pt x="1119494" y="0"/>
                  </a:lnTo>
                  <a:cubicBezTo>
                    <a:pt x="1142368" y="0"/>
                    <a:pt x="1164305" y="9087"/>
                    <a:pt x="1180480" y="25261"/>
                  </a:cubicBezTo>
                  <a:cubicBezTo>
                    <a:pt x="1196654" y="41435"/>
                    <a:pt x="1205740" y="63372"/>
                    <a:pt x="1205740" y="86246"/>
                  </a:cubicBezTo>
                  <a:lnTo>
                    <a:pt x="1205740" y="860792"/>
                  </a:lnTo>
                  <a:cubicBezTo>
                    <a:pt x="1205740" y="883666"/>
                    <a:pt x="1196654" y="905603"/>
                    <a:pt x="1180480" y="921777"/>
                  </a:cubicBezTo>
                  <a:cubicBezTo>
                    <a:pt x="1164305" y="937951"/>
                    <a:pt x="1142368" y="947038"/>
                    <a:pt x="1119494" y="947038"/>
                  </a:cubicBezTo>
                  <a:lnTo>
                    <a:pt x="86246" y="947038"/>
                  </a:lnTo>
                  <a:cubicBezTo>
                    <a:pt x="63372" y="947038"/>
                    <a:pt x="41435" y="937951"/>
                    <a:pt x="25261" y="921777"/>
                  </a:cubicBezTo>
                  <a:cubicBezTo>
                    <a:pt x="9087" y="905603"/>
                    <a:pt x="0" y="883666"/>
                    <a:pt x="0" y="860792"/>
                  </a:cubicBezTo>
                  <a:lnTo>
                    <a:pt x="0" y="86246"/>
                  </a:lnTo>
                  <a:cubicBezTo>
                    <a:pt x="0" y="63372"/>
                    <a:pt x="9087" y="41435"/>
                    <a:pt x="25261" y="25261"/>
                  </a:cubicBezTo>
                  <a:cubicBezTo>
                    <a:pt x="41435" y="9087"/>
                    <a:pt x="63372" y="0"/>
                    <a:pt x="86246" y="0"/>
                  </a:cubicBezTo>
                  <a:close/>
                </a:path>
              </a:pathLst>
            </a:custGeom>
            <a:solidFill>
              <a:srgbClr val="EC64A1"/>
            </a:solidFill>
          </p:spPr>
        </p:sp>
        <p:sp>
          <p:nvSpPr>
            <p:cNvPr name="TextBox 4" id="4"/>
            <p:cNvSpPr txBox="true"/>
            <p:nvPr/>
          </p:nvSpPr>
          <p:spPr>
            <a:xfrm>
              <a:off x="0" y="-47625"/>
              <a:ext cx="1205740" cy="994663"/>
            </a:xfrm>
            <a:prstGeom prst="rect">
              <a:avLst/>
            </a:prstGeom>
          </p:spPr>
          <p:txBody>
            <a:bodyPr anchor="ctr" rtlCol="false" tIns="50800" lIns="50800" bIns="50800" rIns="50800"/>
            <a:lstStyle/>
            <a:p>
              <a:pPr algn="ctr">
                <a:lnSpc>
                  <a:spcPts val="2960"/>
                </a:lnSpc>
              </a:pPr>
            </a:p>
          </p:txBody>
        </p:sp>
      </p:grpSp>
      <p:grpSp>
        <p:nvGrpSpPr>
          <p:cNvPr name="Group 5" id="5"/>
          <p:cNvGrpSpPr/>
          <p:nvPr/>
        </p:nvGrpSpPr>
        <p:grpSpPr>
          <a:xfrm rot="0">
            <a:off x="13094137" y="745518"/>
            <a:ext cx="4696919" cy="4588205"/>
            <a:chOff x="0" y="0"/>
            <a:chExt cx="4828540" cy="4716780"/>
          </a:xfrm>
        </p:grpSpPr>
        <p:sp>
          <p:nvSpPr>
            <p:cNvPr name="Freeform 6" id="6"/>
            <p:cNvSpPr/>
            <p:nvPr/>
          </p:nvSpPr>
          <p:spPr>
            <a:xfrm flipH="false" flipV="false" rot="0">
              <a:off x="1103" y="1273"/>
              <a:ext cx="4830645" cy="4716345"/>
            </a:xfrm>
            <a:custGeom>
              <a:avLst/>
              <a:gdLst/>
              <a:ahLst/>
              <a:cxnLst/>
              <a:rect r="r" b="b" t="t" l="l"/>
              <a:pathLst>
                <a:path h="4716345" w="4830645">
                  <a:moveTo>
                    <a:pt x="3415197" y="4653277"/>
                  </a:moveTo>
                  <a:cubicBezTo>
                    <a:pt x="3387257" y="4660897"/>
                    <a:pt x="3365667" y="4671057"/>
                    <a:pt x="3344077" y="4673597"/>
                  </a:cubicBezTo>
                  <a:cubicBezTo>
                    <a:pt x="3222157" y="4683757"/>
                    <a:pt x="3101507" y="4693917"/>
                    <a:pt x="2979587" y="4702807"/>
                  </a:cubicBezTo>
                  <a:cubicBezTo>
                    <a:pt x="2917357" y="4706617"/>
                    <a:pt x="2855127" y="4710427"/>
                    <a:pt x="2792897" y="4711697"/>
                  </a:cubicBezTo>
                  <a:cubicBezTo>
                    <a:pt x="2725587" y="4714237"/>
                    <a:pt x="2658277" y="4718047"/>
                    <a:pt x="2592237" y="4715507"/>
                  </a:cubicBezTo>
                  <a:cubicBezTo>
                    <a:pt x="2528737" y="4714237"/>
                    <a:pt x="2465237" y="4710427"/>
                    <a:pt x="2404277" y="4698997"/>
                  </a:cubicBezTo>
                  <a:cubicBezTo>
                    <a:pt x="2325537" y="4685027"/>
                    <a:pt x="2245527" y="4685027"/>
                    <a:pt x="2168057" y="4672327"/>
                  </a:cubicBezTo>
                  <a:cubicBezTo>
                    <a:pt x="1966127" y="4639307"/>
                    <a:pt x="1760387" y="4648197"/>
                    <a:pt x="1557187" y="4634227"/>
                  </a:cubicBezTo>
                  <a:cubicBezTo>
                    <a:pt x="1442887" y="4626607"/>
                    <a:pt x="1328587" y="4608827"/>
                    <a:pt x="1214287" y="4593587"/>
                  </a:cubicBezTo>
                  <a:cubicBezTo>
                    <a:pt x="1084747" y="4577077"/>
                    <a:pt x="955207" y="4558027"/>
                    <a:pt x="824397" y="4540247"/>
                  </a:cubicBezTo>
                  <a:cubicBezTo>
                    <a:pt x="729147" y="4527547"/>
                    <a:pt x="632627" y="4514847"/>
                    <a:pt x="537377" y="4502147"/>
                  </a:cubicBezTo>
                  <a:cubicBezTo>
                    <a:pt x="534837" y="4502147"/>
                    <a:pt x="532297" y="4500877"/>
                    <a:pt x="529757" y="4500877"/>
                  </a:cubicBezTo>
                  <a:cubicBezTo>
                    <a:pt x="449747" y="4466587"/>
                    <a:pt x="364657" y="4439917"/>
                    <a:pt x="290997" y="4395467"/>
                  </a:cubicBezTo>
                  <a:cubicBezTo>
                    <a:pt x="166537" y="4319267"/>
                    <a:pt x="113197" y="4197347"/>
                    <a:pt x="108117" y="4053837"/>
                  </a:cubicBezTo>
                  <a:cubicBezTo>
                    <a:pt x="106847" y="4004307"/>
                    <a:pt x="100497" y="3956047"/>
                    <a:pt x="100497" y="3906517"/>
                  </a:cubicBezTo>
                  <a:cubicBezTo>
                    <a:pt x="101767" y="3837937"/>
                    <a:pt x="106847" y="3770627"/>
                    <a:pt x="110657" y="3703317"/>
                  </a:cubicBezTo>
                  <a:cubicBezTo>
                    <a:pt x="120817" y="3502657"/>
                    <a:pt x="125897" y="3301997"/>
                    <a:pt x="110657" y="3101337"/>
                  </a:cubicBezTo>
                  <a:cubicBezTo>
                    <a:pt x="96687" y="2920997"/>
                    <a:pt x="83987" y="2741927"/>
                    <a:pt x="70017" y="2561587"/>
                  </a:cubicBezTo>
                  <a:cubicBezTo>
                    <a:pt x="61127" y="2446017"/>
                    <a:pt x="49697" y="2331717"/>
                    <a:pt x="42077" y="2216147"/>
                  </a:cubicBezTo>
                  <a:cubicBezTo>
                    <a:pt x="36997" y="2139947"/>
                    <a:pt x="38267" y="2062477"/>
                    <a:pt x="33187" y="1986277"/>
                  </a:cubicBezTo>
                  <a:cubicBezTo>
                    <a:pt x="30647" y="1943097"/>
                    <a:pt x="16677" y="1901187"/>
                    <a:pt x="15407" y="1858007"/>
                  </a:cubicBezTo>
                  <a:cubicBezTo>
                    <a:pt x="10327" y="1753867"/>
                    <a:pt x="9057" y="1648457"/>
                    <a:pt x="6517" y="1543047"/>
                  </a:cubicBezTo>
                  <a:cubicBezTo>
                    <a:pt x="5247" y="1502407"/>
                    <a:pt x="-1103" y="1461767"/>
                    <a:pt x="167" y="1421127"/>
                  </a:cubicBezTo>
                  <a:cubicBezTo>
                    <a:pt x="1437" y="1357627"/>
                    <a:pt x="9057" y="1294127"/>
                    <a:pt x="10327" y="1230627"/>
                  </a:cubicBezTo>
                  <a:cubicBezTo>
                    <a:pt x="11597" y="1156967"/>
                    <a:pt x="3977" y="1083307"/>
                    <a:pt x="6517" y="1010917"/>
                  </a:cubicBezTo>
                  <a:cubicBezTo>
                    <a:pt x="6517" y="941067"/>
                    <a:pt x="15407" y="872487"/>
                    <a:pt x="24297" y="802637"/>
                  </a:cubicBezTo>
                  <a:cubicBezTo>
                    <a:pt x="26837" y="778507"/>
                    <a:pt x="44617" y="756917"/>
                    <a:pt x="49697" y="732787"/>
                  </a:cubicBezTo>
                  <a:cubicBezTo>
                    <a:pt x="71287" y="613407"/>
                    <a:pt x="94147" y="494027"/>
                    <a:pt x="150027" y="383537"/>
                  </a:cubicBezTo>
                  <a:cubicBezTo>
                    <a:pt x="162727" y="359407"/>
                    <a:pt x="183047" y="337817"/>
                    <a:pt x="202097" y="318767"/>
                  </a:cubicBezTo>
                  <a:cubicBezTo>
                    <a:pt x="208447" y="312417"/>
                    <a:pt x="223687" y="316227"/>
                    <a:pt x="227497" y="316227"/>
                  </a:cubicBezTo>
                  <a:cubicBezTo>
                    <a:pt x="236387" y="299717"/>
                    <a:pt x="241467" y="283207"/>
                    <a:pt x="251627" y="275587"/>
                  </a:cubicBezTo>
                  <a:cubicBezTo>
                    <a:pt x="306237" y="233677"/>
                    <a:pt x="363387" y="203197"/>
                    <a:pt x="434507" y="195577"/>
                  </a:cubicBezTo>
                  <a:cubicBezTo>
                    <a:pt x="487847" y="189227"/>
                    <a:pt x="539917" y="166367"/>
                    <a:pt x="593257" y="153667"/>
                  </a:cubicBezTo>
                  <a:cubicBezTo>
                    <a:pt x="658027" y="138427"/>
                    <a:pt x="722797" y="120647"/>
                    <a:pt x="790107" y="111757"/>
                  </a:cubicBezTo>
                  <a:cubicBezTo>
                    <a:pt x="851067" y="104137"/>
                    <a:pt x="909487" y="87627"/>
                    <a:pt x="971717" y="82547"/>
                  </a:cubicBezTo>
                  <a:cubicBezTo>
                    <a:pt x="1035217" y="77467"/>
                    <a:pt x="1098717" y="62227"/>
                    <a:pt x="1163487" y="57147"/>
                  </a:cubicBezTo>
                  <a:cubicBezTo>
                    <a:pt x="1338747" y="44447"/>
                    <a:pt x="1515277" y="35557"/>
                    <a:pt x="1690537" y="25397"/>
                  </a:cubicBezTo>
                  <a:cubicBezTo>
                    <a:pt x="1733717" y="22857"/>
                    <a:pt x="1776897" y="25397"/>
                    <a:pt x="1820077" y="26667"/>
                  </a:cubicBezTo>
                  <a:cubicBezTo>
                    <a:pt x="1841667" y="27937"/>
                    <a:pt x="1863257" y="33017"/>
                    <a:pt x="1886117" y="35557"/>
                  </a:cubicBezTo>
                  <a:cubicBezTo>
                    <a:pt x="1896277" y="36827"/>
                    <a:pt x="1906437" y="33017"/>
                    <a:pt x="1916597" y="33017"/>
                  </a:cubicBezTo>
                  <a:cubicBezTo>
                    <a:pt x="1947077" y="33017"/>
                    <a:pt x="1978827" y="33017"/>
                    <a:pt x="2009307" y="31747"/>
                  </a:cubicBezTo>
                  <a:cubicBezTo>
                    <a:pt x="2067727" y="29207"/>
                    <a:pt x="2127417" y="22857"/>
                    <a:pt x="2185837" y="22857"/>
                  </a:cubicBezTo>
                  <a:cubicBezTo>
                    <a:pt x="2242987" y="22857"/>
                    <a:pt x="2300137" y="26667"/>
                    <a:pt x="2357287" y="29207"/>
                  </a:cubicBezTo>
                  <a:lnTo>
                    <a:pt x="2403007" y="29207"/>
                  </a:lnTo>
                  <a:cubicBezTo>
                    <a:pt x="2472857" y="26667"/>
                    <a:pt x="2541437" y="26667"/>
                    <a:pt x="2611287" y="22857"/>
                  </a:cubicBezTo>
                  <a:cubicBezTo>
                    <a:pt x="2678597" y="19047"/>
                    <a:pt x="2744637" y="10157"/>
                    <a:pt x="2811947" y="6347"/>
                  </a:cubicBezTo>
                  <a:cubicBezTo>
                    <a:pt x="2843697" y="3807"/>
                    <a:pt x="2876717" y="3807"/>
                    <a:pt x="2908467" y="10157"/>
                  </a:cubicBezTo>
                  <a:cubicBezTo>
                    <a:pt x="2956727" y="19047"/>
                    <a:pt x="3002447" y="24127"/>
                    <a:pt x="3050707" y="10157"/>
                  </a:cubicBezTo>
                  <a:cubicBezTo>
                    <a:pt x="3068487" y="5077"/>
                    <a:pt x="3091347" y="13967"/>
                    <a:pt x="3111667" y="16507"/>
                  </a:cubicBezTo>
                  <a:cubicBezTo>
                    <a:pt x="3120557" y="17777"/>
                    <a:pt x="3130717" y="20317"/>
                    <a:pt x="3135797" y="16507"/>
                  </a:cubicBezTo>
                  <a:cubicBezTo>
                    <a:pt x="3170087" y="-8893"/>
                    <a:pt x="3201837" y="-2543"/>
                    <a:pt x="3234857" y="19047"/>
                  </a:cubicBezTo>
                  <a:cubicBezTo>
                    <a:pt x="3238667" y="21587"/>
                    <a:pt x="3248827" y="15237"/>
                    <a:pt x="3256447" y="15237"/>
                  </a:cubicBezTo>
                  <a:cubicBezTo>
                    <a:pt x="3286927" y="15237"/>
                    <a:pt x="3317407" y="15237"/>
                    <a:pt x="3349157" y="16507"/>
                  </a:cubicBezTo>
                  <a:cubicBezTo>
                    <a:pt x="3372017" y="17777"/>
                    <a:pt x="3393607" y="25397"/>
                    <a:pt x="3416467" y="27937"/>
                  </a:cubicBezTo>
                  <a:cubicBezTo>
                    <a:pt x="3465997" y="34287"/>
                    <a:pt x="3516797" y="44447"/>
                    <a:pt x="3567597" y="44447"/>
                  </a:cubicBezTo>
                  <a:cubicBezTo>
                    <a:pt x="3662847" y="45717"/>
                    <a:pt x="3758097" y="49527"/>
                    <a:pt x="3852077" y="69847"/>
                  </a:cubicBezTo>
                  <a:cubicBezTo>
                    <a:pt x="3939707" y="88897"/>
                    <a:pt x="4029877" y="88897"/>
                    <a:pt x="4118777" y="104137"/>
                  </a:cubicBezTo>
                  <a:cubicBezTo>
                    <a:pt x="4172117" y="113027"/>
                    <a:pt x="4226727" y="129537"/>
                    <a:pt x="4272447" y="156207"/>
                  </a:cubicBezTo>
                  <a:cubicBezTo>
                    <a:pt x="4321977" y="184147"/>
                    <a:pt x="4360077" y="229867"/>
                    <a:pt x="4404527" y="267967"/>
                  </a:cubicBezTo>
                  <a:cubicBezTo>
                    <a:pt x="4421037" y="281937"/>
                    <a:pt x="4445167" y="292097"/>
                    <a:pt x="4456597" y="309877"/>
                  </a:cubicBezTo>
                  <a:cubicBezTo>
                    <a:pt x="4489617" y="358137"/>
                    <a:pt x="4518827" y="408937"/>
                    <a:pt x="4548037" y="459737"/>
                  </a:cubicBezTo>
                  <a:cubicBezTo>
                    <a:pt x="4569627" y="496567"/>
                    <a:pt x="4591217" y="534667"/>
                    <a:pt x="4607727" y="572767"/>
                  </a:cubicBezTo>
                  <a:cubicBezTo>
                    <a:pt x="4625507" y="617217"/>
                    <a:pt x="4639477" y="662937"/>
                    <a:pt x="4653447" y="709927"/>
                  </a:cubicBezTo>
                  <a:cubicBezTo>
                    <a:pt x="4675037" y="783587"/>
                    <a:pt x="4700437" y="857247"/>
                    <a:pt x="4714407" y="933447"/>
                  </a:cubicBezTo>
                  <a:cubicBezTo>
                    <a:pt x="4734727" y="1040127"/>
                    <a:pt x="4744887" y="1149347"/>
                    <a:pt x="4760127" y="1257297"/>
                  </a:cubicBezTo>
                  <a:cubicBezTo>
                    <a:pt x="4765207" y="1292857"/>
                    <a:pt x="4771557" y="1328417"/>
                    <a:pt x="4774097" y="1363977"/>
                  </a:cubicBezTo>
                  <a:cubicBezTo>
                    <a:pt x="4781717" y="1465577"/>
                    <a:pt x="4786797" y="1565907"/>
                    <a:pt x="4793147" y="1667507"/>
                  </a:cubicBezTo>
                  <a:cubicBezTo>
                    <a:pt x="4802037" y="1793237"/>
                    <a:pt x="4814737" y="1917697"/>
                    <a:pt x="4821087" y="2043427"/>
                  </a:cubicBezTo>
                  <a:cubicBezTo>
                    <a:pt x="4827437" y="2164077"/>
                    <a:pt x="4832517" y="2285997"/>
                    <a:pt x="4829977" y="2407917"/>
                  </a:cubicBezTo>
                  <a:cubicBezTo>
                    <a:pt x="4826167" y="2611117"/>
                    <a:pt x="4816007" y="2813047"/>
                    <a:pt x="4805847" y="3016247"/>
                  </a:cubicBezTo>
                  <a:cubicBezTo>
                    <a:pt x="4799497" y="3141977"/>
                    <a:pt x="4790607" y="3266437"/>
                    <a:pt x="4777907" y="3390897"/>
                  </a:cubicBezTo>
                  <a:cubicBezTo>
                    <a:pt x="4765207" y="3515357"/>
                    <a:pt x="4746157" y="3638547"/>
                    <a:pt x="4732187" y="3763007"/>
                  </a:cubicBezTo>
                  <a:cubicBezTo>
                    <a:pt x="4722027" y="3849367"/>
                    <a:pt x="4719487" y="3935727"/>
                    <a:pt x="4708057" y="4020817"/>
                  </a:cubicBezTo>
                  <a:cubicBezTo>
                    <a:pt x="4697897" y="4098287"/>
                    <a:pt x="4659797" y="4166867"/>
                    <a:pt x="4608997" y="4224017"/>
                  </a:cubicBezTo>
                  <a:cubicBezTo>
                    <a:pt x="4567087" y="4272277"/>
                    <a:pt x="4534067" y="4326887"/>
                    <a:pt x="4490887" y="4373877"/>
                  </a:cubicBezTo>
                  <a:cubicBezTo>
                    <a:pt x="4452787" y="4415787"/>
                    <a:pt x="4410877" y="4457697"/>
                    <a:pt x="4344837" y="4458967"/>
                  </a:cubicBezTo>
                  <a:cubicBezTo>
                    <a:pt x="4329597" y="4458967"/>
                    <a:pt x="4315627" y="4474207"/>
                    <a:pt x="4300387" y="4481827"/>
                  </a:cubicBezTo>
                  <a:cubicBezTo>
                    <a:pt x="4235617" y="4509767"/>
                    <a:pt x="4168307" y="4533897"/>
                    <a:pt x="4104807" y="4564377"/>
                  </a:cubicBezTo>
                  <a:cubicBezTo>
                    <a:pt x="3987967" y="4620257"/>
                    <a:pt x="3862237" y="4629147"/>
                    <a:pt x="3736507" y="4634227"/>
                  </a:cubicBezTo>
                  <a:cubicBezTo>
                    <a:pt x="3688247" y="4636767"/>
                    <a:pt x="3638717" y="4632957"/>
                    <a:pt x="3590457" y="4636767"/>
                  </a:cubicBezTo>
                  <a:cubicBezTo>
                    <a:pt x="3566327" y="4638037"/>
                    <a:pt x="3543467" y="4649467"/>
                    <a:pt x="3520607" y="4654547"/>
                  </a:cubicBezTo>
                  <a:cubicBezTo>
                    <a:pt x="3510447" y="4657087"/>
                    <a:pt x="3500287" y="4655817"/>
                    <a:pt x="3488857" y="4657087"/>
                  </a:cubicBezTo>
                  <a:cubicBezTo>
                    <a:pt x="3473617" y="4658357"/>
                    <a:pt x="3458377" y="4662167"/>
                    <a:pt x="3443137" y="4660897"/>
                  </a:cubicBezTo>
                  <a:cubicBezTo>
                    <a:pt x="3427897" y="4658357"/>
                    <a:pt x="3417737" y="4653277"/>
                    <a:pt x="3415197" y="4653277"/>
                  </a:cubicBezTo>
                  <a:close/>
                </a:path>
              </a:pathLst>
            </a:custGeom>
            <a:blipFill>
              <a:blip r:embed="rId3"/>
              <a:stretch>
                <a:fillRect l="-23271" t="0" r="-23271" b="0"/>
              </a:stretch>
            </a:blipFill>
          </p:spPr>
        </p:sp>
      </p:grpSp>
      <p:sp>
        <p:nvSpPr>
          <p:cNvPr name="TextBox 7" id="7"/>
          <p:cNvSpPr txBox="true"/>
          <p:nvPr/>
        </p:nvSpPr>
        <p:spPr>
          <a:xfrm rot="0">
            <a:off x="1028700" y="2991995"/>
            <a:ext cx="12064683" cy="8869132"/>
          </a:xfrm>
          <a:prstGeom prst="rect">
            <a:avLst/>
          </a:prstGeom>
        </p:spPr>
        <p:txBody>
          <a:bodyPr anchor="t" rtlCol="false" tIns="0" lIns="0" bIns="0" rIns="0">
            <a:spAutoFit/>
          </a:bodyPr>
          <a:lstStyle/>
          <a:p>
            <a:pPr algn="l">
              <a:lnSpc>
                <a:spcPts val="3665"/>
              </a:lnSpc>
            </a:pPr>
            <a:r>
              <a:rPr lang="en-US" sz="2618">
                <a:solidFill>
                  <a:srgbClr val="000000"/>
                </a:solidFill>
                <a:latin typeface="Geist 1"/>
                <a:ea typeface="Geist 1"/>
                <a:cs typeface="Geist 1"/>
                <a:sym typeface="Geist 1"/>
              </a:rPr>
              <a:t>Öst</a:t>
            </a:r>
            <a:r>
              <a:rPr lang="en-US" sz="2618">
                <a:solidFill>
                  <a:srgbClr val="000000"/>
                </a:solidFill>
                <a:latin typeface="Geist 1"/>
                <a:ea typeface="Geist 1"/>
                <a:cs typeface="Geist 1"/>
                <a:sym typeface="Geist 1"/>
              </a:rPr>
              <a:t>rogen schützt die Knochen. Mit seinem Rückgang steigt das Risiko für Osteoporose erheblich.</a:t>
            </a:r>
          </a:p>
          <a:p>
            <a:pPr algn="l">
              <a:lnSpc>
                <a:spcPts val="2125"/>
              </a:lnSpc>
            </a:pPr>
          </a:p>
          <a:p>
            <a:pPr algn="l">
              <a:lnSpc>
                <a:spcPts val="1985"/>
              </a:lnSpc>
            </a:pPr>
          </a:p>
          <a:p>
            <a:pPr algn="l">
              <a:lnSpc>
                <a:spcPts val="3665"/>
              </a:lnSpc>
            </a:pPr>
            <a:r>
              <a:rPr lang="en-US" sz="2618" b="true">
                <a:solidFill>
                  <a:srgbClr val="000000"/>
                </a:solidFill>
                <a:latin typeface="Geist 1 Semi-Bold"/>
                <a:ea typeface="Geist 1 Semi-Bold"/>
                <a:cs typeface="Geist 1 Semi-Bold"/>
                <a:sym typeface="Geist 1 Semi-Bold"/>
              </a:rPr>
              <a:t>Was hilft?</a:t>
            </a:r>
          </a:p>
          <a:p>
            <a:pPr algn="l">
              <a:lnSpc>
                <a:spcPts val="1705"/>
              </a:lnSpc>
            </a:pPr>
          </a:p>
          <a:p>
            <a:pPr algn="l">
              <a:lnSpc>
                <a:spcPts val="3665"/>
              </a:lnSpc>
            </a:pPr>
            <a:r>
              <a:rPr lang="en-US" sz="2618" b="true">
                <a:solidFill>
                  <a:srgbClr val="000000"/>
                </a:solidFill>
                <a:latin typeface="Geist 1 Semi-Bold"/>
                <a:ea typeface="Geist 1 Semi-Bold"/>
                <a:cs typeface="Geist 1 Semi-Bold"/>
                <a:sym typeface="Geist 1 Semi-Bold"/>
              </a:rPr>
              <a:t>Ernährung:</a:t>
            </a:r>
          </a:p>
          <a:p>
            <a:pPr algn="l" marL="565324" indent="-282662" lvl="1">
              <a:lnSpc>
                <a:spcPts val="3665"/>
              </a:lnSpc>
              <a:buFont typeface="Arial"/>
              <a:buChar char="•"/>
            </a:pPr>
            <a:r>
              <a:rPr lang="en-US" sz="2618">
                <a:solidFill>
                  <a:srgbClr val="000000"/>
                </a:solidFill>
                <a:latin typeface="Geist 1"/>
                <a:ea typeface="Geist 1"/>
                <a:cs typeface="Geist 1"/>
                <a:sym typeface="Geist 1"/>
              </a:rPr>
              <a:t>1000-1500mg Calcium tägl.</a:t>
            </a:r>
            <a:r>
              <a:rPr lang="en-US" sz="2618">
                <a:solidFill>
                  <a:srgbClr val="000000"/>
                </a:solidFill>
                <a:latin typeface="Geist 1"/>
                <a:ea typeface="Geist 1"/>
                <a:cs typeface="Geist 1"/>
                <a:sym typeface="Geist 1"/>
              </a:rPr>
              <a:t> (z. B. Milchprodukte, Milchersatz mit Calcium, Calciumreiches Mineralwasser, Brokkoli</a:t>
            </a:r>
            <a:r>
              <a:rPr lang="en-US" sz="2618">
                <a:solidFill>
                  <a:srgbClr val="000000"/>
                </a:solidFill>
                <a:latin typeface="Geist 1"/>
                <a:ea typeface="Geist 1"/>
                <a:cs typeface="Geist 1"/>
                <a:sym typeface="Geist 1"/>
              </a:rPr>
              <a:t>, Sesam, Mandeln, Kürbiskerne, )</a:t>
            </a:r>
          </a:p>
          <a:p>
            <a:pPr algn="l" marL="565324" indent="-282662" lvl="1">
              <a:lnSpc>
                <a:spcPts val="3665"/>
              </a:lnSpc>
              <a:buFont typeface="Arial"/>
              <a:buChar char="•"/>
            </a:pPr>
            <a:r>
              <a:rPr lang="en-US" sz="2618">
                <a:solidFill>
                  <a:srgbClr val="000000"/>
                </a:solidFill>
                <a:latin typeface="Geist 1"/>
                <a:ea typeface="Geist 1"/>
                <a:cs typeface="Geist 1"/>
                <a:sym typeface="Geist 1"/>
              </a:rPr>
              <a:t>Darmgesundheit fördern (Nährstoffaufnahme, Vit K2)</a:t>
            </a:r>
          </a:p>
          <a:p>
            <a:pPr algn="l">
              <a:lnSpc>
                <a:spcPts val="1845"/>
              </a:lnSpc>
            </a:pPr>
          </a:p>
          <a:p>
            <a:pPr algn="l">
              <a:lnSpc>
                <a:spcPts val="1285"/>
              </a:lnSpc>
            </a:pPr>
          </a:p>
          <a:p>
            <a:pPr algn="l">
              <a:lnSpc>
                <a:spcPts val="3665"/>
              </a:lnSpc>
            </a:pPr>
            <a:r>
              <a:rPr lang="en-US" sz="2618" b="true">
                <a:solidFill>
                  <a:srgbClr val="000000"/>
                </a:solidFill>
                <a:latin typeface="Geist 1 Semi-Bold"/>
                <a:ea typeface="Geist 1 Semi-Bold"/>
                <a:cs typeface="Geist 1 Semi-Bold"/>
                <a:sym typeface="Geist 1 Semi-Bold"/>
              </a:rPr>
              <a:t>Nährstoffe: </a:t>
            </a:r>
          </a:p>
          <a:p>
            <a:pPr algn="l" marL="565324" indent="-282662" lvl="1">
              <a:lnSpc>
                <a:spcPts val="3665"/>
              </a:lnSpc>
              <a:buFont typeface="Arial"/>
              <a:buChar char="•"/>
            </a:pPr>
            <a:r>
              <a:rPr lang="en-US" sz="2618">
                <a:solidFill>
                  <a:srgbClr val="000000"/>
                </a:solidFill>
                <a:latin typeface="Geist 1"/>
                <a:ea typeface="Geist 1"/>
                <a:cs typeface="Geist 1"/>
                <a:sym typeface="Geist 1"/>
              </a:rPr>
              <a:t>Calcium</a:t>
            </a:r>
          </a:p>
          <a:p>
            <a:pPr algn="l" marL="565324" indent="-282662" lvl="1">
              <a:lnSpc>
                <a:spcPts val="3665"/>
              </a:lnSpc>
              <a:buFont typeface="Arial"/>
              <a:buChar char="•"/>
            </a:pPr>
            <a:r>
              <a:rPr lang="en-US" sz="2618">
                <a:solidFill>
                  <a:srgbClr val="000000"/>
                </a:solidFill>
                <a:latin typeface="Geist 1"/>
                <a:ea typeface="Geist 1"/>
                <a:cs typeface="Geist 1"/>
                <a:sym typeface="Geist 1"/>
              </a:rPr>
              <a:t>Vitamin D</a:t>
            </a:r>
          </a:p>
          <a:p>
            <a:pPr algn="l" marL="565324" indent="-282662" lvl="1">
              <a:lnSpc>
                <a:spcPts val="3665"/>
              </a:lnSpc>
              <a:buFont typeface="Arial"/>
              <a:buChar char="•"/>
            </a:pPr>
            <a:r>
              <a:rPr lang="en-US" sz="2618">
                <a:solidFill>
                  <a:srgbClr val="000000"/>
                </a:solidFill>
                <a:latin typeface="Geist 1"/>
                <a:ea typeface="Geist 1"/>
                <a:cs typeface="Geist 1"/>
                <a:sym typeface="Geist 1"/>
              </a:rPr>
              <a:t>Vitamin K2</a:t>
            </a:r>
          </a:p>
          <a:p>
            <a:pPr algn="l" marL="565324" indent="-282662" lvl="1">
              <a:lnSpc>
                <a:spcPts val="3665"/>
              </a:lnSpc>
              <a:buFont typeface="Arial"/>
              <a:buChar char="•"/>
            </a:pPr>
            <a:r>
              <a:rPr lang="en-US" sz="2618">
                <a:solidFill>
                  <a:srgbClr val="000000"/>
                </a:solidFill>
                <a:latin typeface="Geist 1"/>
                <a:ea typeface="Geist 1"/>
                <a:cs typeface="Geist 1"/>
                <a:sym typeface="Geist 1"/>
              </a:rPr>
              <a:t>Magnesium</a:t>
            </a:r>
          </a:p>
          <a:p>
            <a:pPr algn="l" marL="565324" indent="-282662" lvl="1">
              <a:lnSpc>
                <a:spcPts val="3665"/>
              </a:lnSpc>
              <a:buFont typeface="Arial"/>
              <a:buChar char="•"/>
            </a:pPr>
            <a:r>
              <a:rPr lang="en-US" sz="2618">
                <a:solidFill>
                  <a:srgbClr val="000000"/>
                </a:solidFill>
                <a:latin typeface="Geist 1"/>
                <a:ea typeface="Geist 1"/>
                <a:cs typeface="Geist 1"/>
                <a:sym typeface="Geist 1"/>
              </a:rPr>
              <a:t>Bor</a:t>
            </a:r>
          </a:p>
          <a:p>
            <a:pPr algn="l">
              <a:lnSpc>
                <a:spcPts val="3665"/>
              </a:lnSpc>
            </a:pPr>
          </a:p>
          <a:p>
            <a:pPr algn="l">
              <a:lnSpc>
                <a:spcPts val="3665"/>
              </a:lnSpc>
            </a:pPr>
          </a:p>
          <a:p>
            <a:pPr algn="l">
              <a:lnSpc>
                <a:spcPts val="3665"/>
              </a:lnSpc>
            </a:pPr>
          </a:p>
          <a:p>
            <a:pPr algn="l">
              <a:lnSpc>
                <a:spcPts val="3665"/>
              </a:lnSpc>
            </a:pPr>
          </a:p>
        </p:txBody>
      </p:sp>
      <p:sp>
        <p:nvSpPr>
          <p:cNvPr name="Freeform 8" id="8"/>
          <p:cNvSpPr/>
          <p:nvPr/>
        </p:nvSpPr>
        <p:spPr>
          <a:xfrm flipH="false" flipV="false" rot="0">
            <a:off x="1028700" y="306572"/>
            <a:ext cx="2003293" cy="1990773"/>
          </a:xfrm>
          <a:custGeom>
            <a:avLst/>
            <a:gdLst/>
            <a:ahLst/>
            <a:cxnLst/>
            <a:rect r="r" b="b" t="t" l="l"/>
            <a:pathLst>
              <a:path h="1990773" w="2003293">
                <a:moveTo>
                  <a:pt x="0" y="0"/>
                </a:moveTo>
                <a:lnTo>
                  <a:pt x="2003293" y="0"/>
                </a:lnTo>
                <a:lnTo>
                  <a:pt x="2003293" y="1990772"/>
                </a:lnTo>
                <a:lnTo>
                  <a:pt x="0" y="199077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9" id="9"/>
          <p:cNvSpPr txBox="true"/>
          <p:nvPr/>
        </p:nvSpPr>
        <p:spPr>
          <a:xfrm rot="0">
            <a:off x="13440243" y="6209479"/>
            <a:ext cx="4350812" cy="5377375"/>
          </a:xfrm>
          <a:prstGeom prst="rect">
            <a:avLst/>
          </a:prstGeom>
        </p:spPr>
        <p:txBody>
          <a:bodyPr anchor="t" rtlCol="false" tIns="0" lIns="0" bIns="0" rIns="0">
            <a:spAutoFit/>
          </a:bodyPr>
          <a:lstStyle/>
          <a:p>
            <a:pPr algn="l">
              <a:lnSpc>
                <a:spcPts val="3886"/>
              </a:lnSpc>
            </a:pPr>
            <a:r>
              <a:rPr lang="en-US" sz="2776" b="true">
                <a:solidFill>
                  <a:srgbClr val="E7EEC0"/>
                </a:solidFill>
                <a:latin typeface="Power Grotesk 1 Medium"/>
                <a:ea typeface="Power Grotesk 1 Medium"/>
                <a:cs typeface="Power Grotesk 1 Medium"/>
                <a:sym typeface="Power Grotesk 1 Medium"/>
              </a:rPr>
              <a:t>Ergänzend:</a:t>
            </a:r>
          </a:p>
          <a:p>
            <a:pPr algn="l" marL="599386" indent="-299693" lvl="1">
              <a:lnSpc>
                <a:spcPts val="3886"/>
              </a:lnSpc>
              <a:buFont typeface="Arial"/>
              <a:buChar char="•"/>
            </a:pPr>
            <a:r>
              <a:rPr lang="en-US" b="true" sz="2776">
                <a:solidFill>
                  <a:srgbClr val="E7EEC0"/>
                </a:solidFill>
                <a:latin typeface="Geist 1 Semi-Bold"/>
                <a:ea typeface="Geist 1 Semi-Bold"/>
                <a:cs typeface="Geist 1 Semi-Bold"/>
                <a:sym typeface="Geist 1 Semi-Bold"/>
              </a:rPr>
              <a:t>Knochendichte messen lassen mit DEXA-Scan</a:t>
            </a:r>
          </a:p>
          <a:p>
            <a:pPr algn="l" marL="599386" indent="-299693" lvl="1">
              <a:lnSpc>
                <a:spcPts val="3886"/>
              </a:lnSpc>
              <a:buFont typeface="Arial"/>
              <a:buChar char="•"/>
            </a:pPr>
            <a:r>
              <a:rPr lang="en-US" b="true" sz="2776">
                <a:solidFill>
                  <a:srgbClr val="E7EEC0"/>
                </a:solidFill>
                <a:latin typeface="Geist 1 Semi-Bold"/>
                <a:ea typeface="Geist 1 Semi-Bold"/>
                <a:cs typeface="Geist 1 Semi-Bold"/>
                <a:sym typeface="Geist 1 Semi-Bold"/>
              </a:rPr>
              <a:t>PTH, Beta-CrossLaps, Trap-5b</a:t>
            </a:r>
          </a:p>
          <a:p>
            <a:pPr algn="l">
              <a:lnSpc>
                <a:spcPts val="3886"/>
              </a:lnSpc>
            </a:pPr>
          </a:p>
          <a:p>
            <a:pPr algn="l">
              <a:lnSpc>
                <a:spcPts val="3886"/>
              </a:lnSpc>
            </a:pPr>
          </a:p>
          <a:p>
            <a:pPr algn="l">
              <a:lnSpc>
                <a:spcPts val="3886"/>
              </a:lnSpc>
            </a:pPr>
          </a:p>
          <a:p>
            <a:pPr algn="l">
              <a:lnSpc>
                <a:spcPts val="3886"/>
              </a:lnSpc>
            </a:pPr>
          </a:p>
          <a:p>
            <a:pPr algn="l">
              <a:lnSpc>
                <a:spcPts val="3886"/>
              </a:lnSpc>
            </a:pPr>
          </a:p>
        </p:txBody>
      </p:sp>
      <p:sp>
        <p:nvSpPr>
          <p:cNvPr name="TextBox 10" id="10"/>
          <p:cNvSpPr txBox="true"/>
          <p:nvPr/>
        </p:nvSpPr>
        <p:spPr>
          <a:xfrm rot="0">
            <a:off x="2198061" y="277997"/>
            <a:ext cx="13891878" cy="661109"/>
          </a:xfrm>
          <a:prstGeom prst="rect">
            <a:avLst/>
          </a:prstGeom>
        </p:spPr>
        <p:txBody>
          <a:bodyPr anchor="t" rtlCol="false" tIns="0" lIns="0" bIns="0" rIns="0">
            <a:spAutoFit/>
          </a:bodyPr>
          <a:lstStyle/>
          <a:p>
            <a:pPr algn="ctr">
              <a:lnSpc>
                <a:spcPts val="4410"/>
              </a:lnSpc>
            </a:pPr>
            <a:r>
              <a:rPr lang="en-US" sz="4200">
                <a:solidFill>
                  <a:srgbClr val="1E352E"/>
                </a:solidFill>
                <a:latin typeface="Power Grotesk 1 Medium"/>
                <a:ea typeface="Power Grotesk 1 Medium"/>
                <a:cs typeface="Power Grotesk 1 Medium"/>
                <a:sym typeface="Power Grotesk 1 Medium"/>
              </a:rPr>
              <a:t>Knochengesundheit </a:t>
            </a:r>
          </a:p>
        </p:txBody>
      </p:sp>
      <p:sp>
        <p:nvSpPr>
          <p:cNvPr name="Freeform 11" id="11"/>
          <p:cNvSpPr/>
          <p:nvPr/>
        </p:nvSpPr>
        <p:spPr>
          <a:xfrm flipH="false" flipV="false" rot="0">
            <a:off x="17451211" y="111841"/>
            <a:ext cx="697546" cy="827265"/>
          </a:xfrm>
          <a:custGeom>
            <a:avLst/>
            <a:gdLst/>
            <a:ahLst/>
            <a:cxnLst/>
            <a:rect r="r" b="b" t="t" l="l"/>
            <a:pathLst>
              <a:path h="827265" w="697546">
                <a:moveTo>
                  <a:pt x="0" y="0"/>
                </a:moveTo>
                <a:lnTo>
                  <a:pt x="697546" y="0"/>
                </a:lnTo>
                <a:lnTo>
                  <a:pt x="697546" y="827265"/>
                </a:lnTo>
                <a:lnTo>
                  <a:pt x="0" y="827265"/>
                </a:lnTo>
                <a:lnTo>
                  <a:pt x="0" y="0"/>
                </a:lnTo>
                <a:close/>
              </a:path>
            </a:pathLst>
          </a:custGeom>
          <a:blipFill>
            <a:blip r:embed="rId6"/>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3F6EB"/>
        </a:solidFill>
      </p:bgPr>
    </p:bg>
    <p:spTree>
      <p:nvGrpSpPr>
        <p:cNvPr id="1" name=""/>
        <p:cNvGrpSpPr/>
        <p:nvPr/>
      </p:nvGrpSpPr>
      <p:grpSpPr>
        <a:xfrm>
          <a:off x="0" y="0"/>
          <a:ext cx="0" cy="0"/>
          <a:chOff x="0" y="0"/>
          <a:chExt cx="0" cy="0"/>
        </a:xfrm>
      </p:grpSpPr>
      <p:sp>
        <p:nvSpPr>
          <p:cNvPr name="Freeform 2" id="2"/>
          <p:cNvSpPr/>
          <p:nvPr/>
        </p:nvSpPr>
        <p:spPr>
          <a:xfrm flipH="false" flipV="false" rot="0">
            <a:off x="9437924" y="-701277"/>
            <a:ext cx="9675805" cy="10988277"/>
          </a:xfrm>
          <a:custGeom>
            <a:avLst/>
            <a:gdLst/>
            <a:ahLst/>
            <a:cxnLst/>
            <a:rect r="r" b="b" t="t" l="l"/>
            <a:pathLst>
              <a:path h="10988277" w="9675805">
                <a:moveTo>
                  <a:pt x="0" y="0"/>
                </a:moveTo>
                <a:lnTo>
                  <a:pt x="9675805" y="0"/>
                </a:lnTo>
                <a:lnTo>
                  <a:pt x="9675805" y="10988277"/>
                </a:lnTo>
                <a:lnTo>
                  <a:pt x="0" y="10988277"/>
                </a:lnTo>
                <a:lnTo>
                  <a:pt x="0" y="0"/>
                </a:lnTo>
                <a:close/>
              </a:path>
            </a:pathLst>
          </a:custGeom>
          <a:blipFill>
            <a:blip r:embed="rId3"/>
            <a:stretch>
              <a:fillRect l="-34789" t="0" r="-36243" b="-151"/>
            </a:stretch>
          </a:blipFill>
        </p:spPr>
      </p:sp>
      <p:sp>
        <p:nvSpPr>
          <p:cNvPr name="TextBox 3" id="3"/>
          <p:cNvSpPr txBox="true"/>
          <p:nvPr/>
        </p:nvSpPr>
        <p:spPr>
          <a:xfrm rot="0">
            <a:off x="680384" y="2073013"/>
            <a:ext cx="7682066" cy="10037657"/>
          </a:xfrm>
          <a:prstGeom prst="rect">
            <a:avLst/>
          </a:prstGeom>
        </p:spPr>
        <p:txBody>
          <a:bodyPr anchor="t" rtlCol="false" tIns="0" lIns="0" bIns="0" rIns="0">
            <a:spAutoFit/>
          </a:bodyPr>
          <a:lstStyle/>
          <a:p>
            <a:pPr algn="l">
              <a:lnSpc>
                <a:spcPts val="3768"/>
              </a:lnSpc>
            </a:pPr>
            <a:r>
              <a:rPr lang="en-US" sz="2691" b="true">
                <a:solidFill>
                  <a:srgbClr val="000000"/>
                </a:solidFill>
                <a:latin typeface="Power Grotesk 1 Medium"/>
                <a:ea typeface="Power Grotesk 1 Medium"/>
                <a:cs typeface="Power Grotesk 1 Medium"/>
                <a:sym typeface="Power Grotesk 1 Medium"/>
              </a:rPr>
              <a:t>Ziele:</a:t>
            </a:r>
          </a:p>
          <a:p>
            <a:pPr algn="l">
              <a:lnSpc>
                <a:spcPts val="3768"/>
              </a:lnSpc>
            </a:pPr>
          </a:p>
          <a:p>
            <a:pPr algn="l" marL="581125" indent="-290562" lvl="1">
              <a:lnSpc>
                <a:spcPts val="3768"/>
              </a:lnSpc>
              <a:buFont typeface="Arial"/>
              <a:buChar char="•"/>
            </a:pPr>
            <a:r>
              <a:rPr lang="en-US" sz="2691">
                <a:solidFill>
                  <a:srgbClr val="000000"/>
                </a:solidFill>
                <a:latin typeface="Geist 1"/>
                <a:ea typeface="Geist 1"/>
                <a:cs typeface="Geist 1"/>
                <a:sym typeface="Geist 1"/>
              </a:rPr>
              <a:t>S</a:t>
            </a:r>
            <a:r>
              <a:rPr lang="en-US" sz="2691">
                <a:solidFill>
                  <a:srgbClr val="000000"/>
                </a:solidFill>
                <a:latin typeface="Geist 1"/>
                <a:ea typeface="Geist 1"/>
                <a:cs typeface="Geist 1"/>
                <a:sym typeface="Geist 1"/>
              </a:rPr>
              <a:t>att und energiegeladen sein ohne zuzunehmen</a:t>
            </a:r>
          </a:p>
          <a:p>
            <a:pPr algn="l" marL="581125" indent="-290562" lvl="1">
              <a:lnSpc>
                <a:spcPts val="3768"/>
              </a:lnSpc>
              <a:buFont typeface="Arial"/>
              <a:buChar char="•"/>
            </a:pPr>
            <a:r>
              <a:rPr lang="en-US" sz="2691">
                <a:solidFill>
                  <a:srgbClr val="000000"/>
                </a:solidFill>
                <a:latin typeface="Geist 1"/>
                <a:ea typeface="Geist 1"/>
                <a:cs typeface="Geist 1"/>
                <a:sym typeface="Geist 1"/>
              </a:rPr>
              <a:t>Muskeln aufbauen</a:t>
            </a:r>
          </a:p>
          <a:p>
            <a:pPr algn="l" marL="581125" indent="-290562" lvl="1">
              <a:lnSpc>
                <a:spcPts val="3768"/>
              </a:lnSpc>
              <a:buFont typeface="Arial"/>
              <a:buChar char="•"/>
            </a:pPr>
            <a:r>
              <a:rPr lang="en-US" sz="2691">
                <a:solidFill>
                  <a:srgbClr val="000000"/>
                </a:solidFill>
                <a:latin typeface="Geist 1"/>
                <a:ea typeface="Geist 1"/>
                <a:cs typeface="Geist 1"/>
                <a:sym typeface="Geist 1"/>
              </a:rPr>
              <a:t>Knochenabbau verlangsamen</a:t>
            </a:r>
          </a:p>
          <a:p>
            <a:pPr algn="l" marL="581125" indent="-290562" lvl="1">
              <a:lnSpc>
                <a:spcPts val="3768"/>
              </a:lnSpc>
              <a:buFont typeface="Arial"/>
              <a:buChar char="•"/>
            </a:pPr>
            <a:r>
              <a:rPr lang="en-US" sz="2691">
                <a:solidFill>
                  <a:srgbClr val="000000"/>
                </a:solidFill>
                <a:latin typeface="Geist 1"/>
                <a:ea typeface="Geist 1"/>
                <a:cs typeface="Geist 1"/>
                <a:sym typeface="Geist 1"/>
              </a:rPr>
              <a:t>Entzündungen reduzieren</a:t>
            </a:r>
          </a:p>
          <a:p>
            <a:pPr algn="l">
              <a:lnSpc>
                <a:spcPts val="3768"/>
              </a:lnSpc>
            </a:pPr>
          </a:p>
          <a:p>
            <a:pPr algn="l">
              <a:lnSpc>
                <a:spcPts val="3768"/>
              </a:lnSpc>
            </a:pPr>
            <a:r>
              <a:rPr lang="en-US" sz="2691" b="true">
                <a:solidFill>
                  <a:srgbClr val="000000"/>
                </a:solidFill>
                <a:latin typeface="Power Grotesk 1 Medium"/>
                <a:ea typeface="Power Grotesk 1 Medium"/>
                <a:cs typeface="Power Grotesk 1 Medium"/>
                <a:sym typeface="Power Grotesk 1 Medium"/>
              </a:rPr>
              <a:t>Empfehlenswerte Maßnahmen:</a:t>
            </a:r>
          </a:p>
          <a:p>
            <a:pPr algn="l">
              <a:lnSpc>
                <a:spcPts val="3768"/>
              </a:lnSpc>
            </a:pPr>
          </a:p>
          <a:p>
            <a:pPr algn="l" marL="581125" indent="-290562" lvl="1">
              <a:lnSpc>
                <a:spcPts val="3768"/>
              </a:lnSpc>
              <a:buFont typeface="Arial"/>
              <a:buChar char="•"/>
            </a:pPr>
            <a:r>
              <a:rPr lang="en-US" sz="2691">
                <a:solidFill>
                  <a:srgbClr val="000000"/>
                </a:solidFill>
                <a:latin typeface="Geist 1"/>
                <a:ea typeface="Geist 1"/>
                <a:cs typeface="Geist 1"/>
                <a:sym typeface="Geist 1"/>
              </a:rPr>
              <a:t>Gemüse und Ballaststoffe in den Mittelpunkt stellen</a:t>
            </a:r>
          </a:p>
          <a:p>
            <a:pPr algn="l" marL="581125" indent="-290562" lvl="1">
              <a:lnSpc>
                <a:spcPts val="3768"/>
              </a:lnSpc>
              <a:buFont typeface="Arial"/>
              <a:buChar char="•"/>
            </a:pPr>
            <a:r>
              <a:rPr lang="en-US" sz="2691">
                <a:solidFill>
                  <a:srgbClr val="000000"/>
                </a:solidFill>
                <a:latin typeface="Geist 1"/>
                <a:ea typeface="Geist 1"/>
                <a:cs typeface="Geist 1"/>
                <a:sym typeface="Geist 1"/>
              </a:rPr>
              <a:t>Protein zu jeder Mahlzeit (mind. 30g)</a:t>
            </a:r>
          </a:p>
          <a:p>
            <a:pPr algn="l" marL="581125" indent="-290562" lvl="1">
              <a:lnSpc>
                <a:spcPts val="3768"/>
              </a:lnSpc>
              <a:buFont typeface="Arial"/>
              <a:buChar char="•"/>
            </a:pPr>
            <a:r>
              <a:rPr lang="en-US" sz="2691">
                <a:solidFill>
                  <a:srgbClr val="000000"/>
                </a:solidFill>
                <a:latin typeface="Geist 1"/>
                <a:ea typeface="Geist 1"/>
                <a:cs typeface="Geist 1"/>
                <a:sym typeface="Geist 1"/>
              </a:rPr>
              <a:t>Komplexe statt einfacher Kohlenhydrate </a:t>
            </a:r>
          </a:p>
          <a:p>
            <a:pPr algn="l" marL="581125" indent="-290562" lvl="1">
              <a:lnSpc>
                <a:spcPts val="3768"/>
              </a:lnSpc>
              <a:buFont typeface="Arial"/>
              <a:buChar char="•"/>
            </a:pPr>
            <a:r>
              <a:rPr lang="en-US" sz="2691">
                <a:solidFill>
                  <a:srgbClr val="000000"/>
                </a:solidFill>
                <a:latin typeface="Geist 1"/>
                <a:ea typeface="Geist 1"/>
                <a:cs typeface="Geist 1"/>
                <a:sym typeface="Geist 1"/>
              </a:rPr>
              <a:t>Viel trinken</a:t>
            </a:r>
          </a:p>
          <a:p>
            <a:pPr algn="l" marL="581125" indent="-290562" lvl="1">
              <a:lnSpc>
                <a:spcPts val="3768"/>
              </a:lnSpc>
              <a:buFont typeface="Arial"/>
              <a:buChar char="•"/>
            </a:pPr>
            <a:r>
              <a:rPr lang="en-US" sz="2691">
                <a:solidFill>
                  <a:srgbClr val="000000"/>
                </a:solidFill>
                <a:latin typeface="Geist 1"/>
                <a:ea typeface="Geist 1"/>
                <a:cs typeface="Geist 1"/>
                <a:sym typeface="Geist 1"/>
              </a:rPr>
              <a:t>Pflanzenbasierte mediterrane Ernährung</a:t>
            </a:r>
          </a:p>
          <a:p>
            <a:pPr algn="l">
              <a:lnSpc>
                <a:spcPts val="3768"/>
              </a:lnSpc>
            </a:pPr>
          </a:p>
          <a:p>
            <a:pPr algn="l">
              <a:lnSpc>
                <a:spcPts val="3768"/>
              </a:lnSpc>
            </a:pPr>
          </a:p>
          <a:p>
            <a:pPr algn="l">
              <a:lnSpc>
                <a:spcPts val="3768"/>
              </a:lnSpc>
            </a:pPr>
          </a:p>
          <a:p>
            <a:pPr algn="l">
              <a:lnSpc>
                <a:spcPts val="3768"/>
              </a:lnSpc>
            </a:pPr>
          </a:p>
          <a:p>
            <a:pPr algn="l">
              <a:lnSpc>
                <a:spcPts val="3768"/>
              </a:lnSpc>
            </a:pPr>
          </a:p>
        </p:txBody>
      </p:sp>
      <p:sp>
        <p:nvSpPr>
          <p:cNvPr name="Freeform 4" id="4"/>
          <p:cNvSpPr/>
          <p:nvPr/>
        </p:nvSpPr>
        <p:spPr>
          <a:xfrm flipH="false" flipV="false" rot="0">
            <a:off x="17451211" y="111841"/>
            <a:ext cx="697546" cy="827265"/>
          </a:xfrm>
          <a:custGeom>
            <a:avLst/>
            <a:gdLst/>
            <a:ahLst/>
            <a:cxnLst/>
            <a:rect r="r" b="b" t="t" l="l"/>
            <a:pathLst>
              <a:path h="827265" w="697546">
                <a:moveTo>
                  <a:pt x="0" y="0"/>
                </a:moveTo>
                <a:lnTo>
                  <a:pt x="697546" y="0"/>
                </a:lnTo>
                <a:lnTo>
                  <a:pt x="697546" y="827265"/>
                </a:lnTo>
                <a:lnTo>
                  <a:pt x="0" y="827265"/>
                </a:lnTo>
                <a:lnTo>
                  <a:pt x="0" y="0"/>
                </a:lnTo>
                <a:close/>
              </a:path>
            </a:pathLst>
          </a:custGeom>
          <a:blipFill>
            <a:blip r:embed="rId4"/>
            <a:stretch>
              <a:fillRect l="0" t="0" r="0" b="0"/>
            </a:stretch>
          </a:blipFill>
        </p:spPr>
      </p:sp>
      <p:sp>
        <p:nvSpPr>
          <p:cNvPr name="TextBox 5" id="5"/>
          <p:cNvSpPr txBox="true"/>
          <p:nvPr/>
        </p:nvSpPr>
        <p:spPr>
          <a:xfrm rot="0">
            <a:off x="1151330" y="756502"/>
            <a:ext cx="7476913" cy="1213441"/>
          </a:xfrm>
          <a:prstGeom prst="rect">
            <a:avLst/>
          </a:prstGeom>
        </p:spPr>
        <p:txBody>
          <a:bodyPr anchor="t" rtlCol="false" tIns="0" lIns="0" bIns="0" rIns="0">
            <a:spAutoFit/>
          </a:bodyPr>
          <a:lstStyle/>
          <a:p>
            <a:pPr algn="ctr">
              <a:lnSpc>
                <a:spcPts val="4410"/>
              </a:lnSpc>
            </a:pPr>
            <a:r>
              <a:rPr lang="en-US" sz="4200">
                <a:solidFill>
                  <a:srgbClr val="1E352E"/>
                </a:solidFill>
                <a:latin typeface="Power Grotesk 1 Medium"/>
                <a:ea typeface="Power Grotesk 1 Medium"/>
                <a:cs typeface="Power Grotesk 1 Medium"/>
                <a:sym typeface="Power Grotesk 1 Medium"/>
              </a:rPr>
              <a:t>Ernährungsumstellung in der Lebensmitte</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3F6EB"/>
        </a:solidFill>
      </p:bgPr>
    </p:bg>
    <p:spTree>
      <p:nvGrpSpPr>
        <p:cNvPr id="1" name=""/>
        <p:cNvGrpSpPr/>
        <p:nvPr/>
      </p:nvGrpSpPr>
      <p:grpSpPr>
        <a:xfrm>
          <a:off x="0" y="0"/>
          <a:ext cx="0" cy="0"/>
          <a:chOff x="0" y="0"/>
          <a:chExt cx="0" cy="0"/>
        </a:xfrm>
      </p:grpSpPr>
      <p:grpSp>
        <p:nvGrpSpPr>
          <p:cNvPr name="Group 2" id="2"/>
          <p:cNvGrpSpPr/>
          <p:nvPr/>
        </p:nvGrpSpPr>
        <p:grpSpPr>
          <a:xfrm rot="0">
            <a:off x="12777818" y="1719094"/>
            <a:ext cx="5420462" cy="3129402"/>
            <a:chOff x="0" y="0"/>
            <a:chExt cx="1427612" cy="824205"/>
          </a:xfrm>
        </p:grpSpPr>
        <p:sp>
          <p:nvSpPr>
            <p:cNvPr name="Freeform 3" id="3"/>
            <p:cNvSpPr/>
            <p:nvPr/>
          </p:nvSpPr>
          <p:spPr>
            <a:xfrm flipH="false" flipV="false" rot="0">
              <a:off x="0" y="0"/>
              <a:ext cx="1427612" cy="824205"/>
            </a:xfrm>
            <a:custGeom>
              <a:avLst/>
              <a:gdLst/>
              <a:ahLst/>
              <a:cxnLst/>
              <a:rect r="r" b="b" t="t" l="l"/>
              <a:pathLst>
                <a:path h="824205" w="1427612">
                  <a:moveTo>
                    <a:pt x="72842" y="0"/>
                  </a:moveTo>
                  <a:lnTo>
                    <a:pt x="1354769" y="0"/>
                  </a:lnTo>
                  <a:cubicBezTo>
                    <a:pt x="1394999" y="0"/>
                    <a:pt x="1427612" y="32613"/>
                    <a:pt x="1427612" y="72842"/>
                  </a:cubicBezTo>
                  <a:lnTo>
                    <a:pt x="1427612" y="751363"/>
                  </a:lnTo>
                  <a:cubicBezTo>
                    <a:pt x="1427612" y="791592"/>
                    <a:pt x="1394999" y="824205"/>
                    <a:pt x="1354769" y="824205"/>
                  </a:cubicBezTo>
                  <a:lnTo>
                    <a:pt x="72842" y="824205"/>
                  </a:lnTo>
                  <a:cubicBezTo>
                    <a:pt x="32613" y="824205"/>
                    <a:pt x="0" y="791592"/>
                    <a:pt x="0" y="751363"/>
                  </a:cubicBezTo>
                  <a:lnTo>
                    <a:pt x="0" y="72842"/>
                  </a:lnTo>
                  <a:cubicBezTo>
                    <a:pt x="0" y="32613"/>
                    <a:pt x="32613" y="0"/>
                    <a:pt x="72842" y="0"/>
                  </a:cubicBezTo>
                  <a:close/>
                </a:path>
              </a:pathLst>
            </a:custGeom>
            <a:solidFill>
              <a:srgbClr val="768E79"/>
            </a:solidFill>
          </p:spPr>
        </p:sp>
        <p:sp>
          <p:nvSpPr>
            <p:cNvPr name="TextBox 4" id="4"/>
            <p:cNvSpPr txBox="true"/>
            <p:nvPr/>
          </p:nvSpPr>
          <p:spPr>
            <a:xfrm>
              <a:off x="0" y="-47625"/>
              <a:ext cx="1427612" cy="871830"/>
            </a:xfrm>
            <a:prstGeom prst="rect">
              <a:avLst/>
            </a:prstGeom>
          </p:spPr>
          <p:txBody>
            <a:bodyPr anchor="ctr" rtlCol="false" tIns="50800" lIns="50800" bIns="50800" rIns="50800"/>
            <a:lstStyle/>
            <a:p>
              <a:pPr algn="ctr">
                <a:lnSpc>
                  <a:spcPts val="2959"/>
                </a:lnSpc>
              </a:pPr>
            </a:p>
          </p:txBody>
        </p:sp>
      </p:grpSp>
      <p:grpSp>
        <p:nvGrpSpPr>
          <p:cNvPr name="Group 5" id="5"/>
          <p:cNvGrpSpPr/>
          <p:nvPr/>
        </p:nvGrpSpPr>
        <p:grpSpPr>
          <a:xfrm rot="0">
            <a:off x="3483247" y="1597963"/>
            <a:ext cx="9791931" cy="8567940"/>
            <a:chOff x="0" y="0"/>
            <a:chExt cx="13055908" cy="11423920"/>
          </a:xfrm>
        </p:grpSpPr>
        <p:grpSp>
          <p:nvGrpSpPr>
            <p:cNvPr name="Group 6" id="6"/>
            <p:cNvGrpSpPr/>
            <p:nvPr/>
          </p:nvGrpSpPr>
          <p:grpSpPr>
            <a:xfrm rot="0">
              <a:off x="0" y="0"/>
              <a:ext cx="13055908" cy="11423920"/>
              <a:chOff x="0" y="0"/>
              <a:chExt cx="812800" cy="711200"/>
            </a:xfrm>
          </p:grpSpPr>
          <p:sp>
            <p:nvSpPr>
              <p:cNvPr name="Freeform 7" id="7"/>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B2CBB1"/>
              </a:solidFill>
            </p:spPr>
          </p:sp>
          <p:sp>
            <p:nvSpPr>
              <p:cNvPr name="TextBox 8" id="8"/>
              <p:cNvSpPr txBox="true"/>
              <p:nvPr/>
            </p:nvSpPr>
            <p:spPr>
              <a:xfrm>
                <a:off x="127000" y="282575"/>
                <a:ext cx="558800" cy="377825"/>
              </a:xfrm>
              <a:prstGeom prst="rect">
                <a:avLst/>
              </a:prstGeom>
            </p:spPr>
            <p:txBody>
              <a:bodyPr anchor="ctr" rtlCol="false" tIns="50800" lIns="50800" bIns="50800" rIns="50800"/>
              <a:lstStyle/>
              <a:p>
                <a:pPr algn="ctr">
                  <a:lnSpc>
                    <a:spcPts val="2959"/>
                  </a:lnSpc>
                </a:pPr>
              </a:p>
            </p:txBody>
          </p:sp>
        </p:grpSp>
        <p:grpSp>
          <p:nvGrpSpPr>
            <p:cNvPr name="Group 9" id="9"/>
            <p:cNvGrpSpPr/>
            <p:nvPr/>
          </p:nvGrpSpPr>
          <p:grpSpPr>
            <a:xfrm rot="0">
              <a:off x="302637" y="376155"/>
              <a:ext cx="12450633" cy="10894304"/>
              <a:chOff x="0" y="0"/>
              <a:chExt cx="812800" cy="711200"/>
            </a:xfrm>
          </p:grpSpPr>
          <p:sp>
            <p:nvSpPr>
              <p:cNvPr name="Freeform 10" id="10"/>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B2CBB1"/>
              </a:solidFill>
            </p:spPr>
          </p:sp>
          <p:sp>
            <p:nvSpPr>
              <p:cNvPr name="TextBox 11" id="11"/>
              <p:cNvSpPr txBox="true"/>
              <p:nvPr/>
            </p:nvSpPr>
            <p:spPr>
              <a:xfrm>
                <a:off x="127000" y="282575"/>
                <a:ext cx="558800" cy="377825"/>
              </a:xfrm>
              <a:prstGeom prst="rect">
                <a:avLst/>
              </a:prstGeom>
            </p:spPr>
            <p:txBody>
              <a:bodyPr anchor="ctr" rtlCol="false" tIns="50800" lIns="50800" bIns="50800" rIns="50800"/>
              <a:lstStyle/>
              <a:p>
                <a:pPr algn="ctr">
                  <a:lnSpc>
                    <a:spcPts val="2959"/>
                  </a:lnSpc>
                </a:pPr>
              </a:p>
            </p:txBody>
          </p:sp>
        </p:grpSp>
        <p:sp>
          <p:nvSpPr>
            <p:cNvPr name="AutoShape 12" id="12"/>
            <p:cNvSpPr/>
            <p:nvPr/>
          </p:nvSpPr>
          <p:spPr>
            <a:xfrm flipV="true">
              <a:off x="1244694" y="9284203"/>
              <a:ext cx="10485522" cy="0"/>
            </a:xfrm>
            <a:prstGeom prst="line">
              <a:avLst/>
            </a:prstGeom>
            <a:ln cap="flat" w="59681">
              <a:solidFill>
                <a:srgbClr val="EC64A1"/>
              </a:solidFill>
              <a:prstDash val="solid"/>
              <a:headEnd type="none" len="sm" w="sm"/>
              <a:tailEnd type="none" len="sm" w="sm"/>
            </a:ln>
          </p:spPr>
        </p:sp>
        <p:sp>
          <p:nvSpPr>
            <p:cNvPr name="AutoShape 13" id="13"/>
            <p:cNvSpPr/>
            <p:nvPr/>
          </p:nvSpPr>
          <p:spPr>
            <a:xfrm>
              <a:off x="2462811" y="7262423"/>
              <a:ext cx="8111400" cy="0"/>
            </a:xfrm>
            <a:prstGeom prst="line">
              <a:avLst/>
            </a:prstGeom>
            <a:ln cap="flat" w="59681">
              <a:solidFill>
                <a:srgbClr val="EC64A1"/>
              </a:solidFill>
              <a:prstDash val="solid"/>
              <a:headEnd type="none" len="sm" w="sm"/>
              <a:tailEnd type="none" len="sm" w="sm"/>
            </a:ln>
          </p:spPr>
        </p:sp>
        <p:sp>
          <p:nvSpPr>
            <p:cNvPr name="AutoShape 14" id="14"/>
            <p:cNvSpPr/>
            <p:nvPr/>
          </p:nvSpPr>
          <p:spPr>
            <a:xfrm>
              <a:off x="3812846" y="5037653"/>
              <a:ext cx="5523244" cy="29841"/>
            </a:xfrm>
            <a:prstGeom prst="line">
              <a:avLst/>
            </a:prstGeom>
            <a:ln cap="flat" w="59681">
              <a:solidFill>
                <a:srgbClr val="EC64A1"/>
              </a:solidFill>
              <a:prstDash val="solid"/>
              <a:headEnd type="none" len="sm" w="sm"/>
              <a:tailEnd type="none" len="sm" w="sm"/>
            </a:ln>
          </p:spPr>
        </p:sp>
        <p:sp>
          <p:nvSpPr>
            <p:cNvPr name="AutoShape 15" id="15"/>
            <p:cNvSpPr/>
            <p:nvPr/>
          </p:nvSpPr>
          <p:spPr>
            <a:xfrm>
              <a:off x="4641871" y="3346365"/>
              <a:ext cx="3704584" cy="0"/>
            </a:xfrm>
            <a:prstGeom prst="line">
              <a:avLst/>
            </a:prstGeom>
            <a:ln cap="flat" w="59681">
              <a:solidFill>
                <a:srgbClr val="EC64A1"/>
              </a:solidFill>
              <a:prstDash val="solid"/>
              <a:headEnd type="none" len="sm" w="sm"/>
              <a:tailEnd type="none" len="sm" w="sm"/>
            </a:ln>
          </p:spPr>
        </p:sp>
        <p:sp>
          <p:nvSpPr>
            <p:cNvPr name="AutoShape 16" id="16"/>
            <p:cNvSpPr/>
            <p:nvPr/>
          </p:nvSpPr>
          <p:spPr>
            <a:xfrm>
              <a:off x="5606096" y="1881457"/>
              <a:ext cx="1885708" cy="0"/>
            </a:xfrm>
            <a:prstGeom prst="line">
              <a:avLst/>
            </a:prstGeom>
            <a:ln cap="flat" w="59681">
              <a:solidFill>
                <a:srgbClr val="EC64A1"/>
              </a:solidFill>
              <a:prstDash val="solid"/>
              <a:headEnd type="none" len="sm" w="sm"/>
              <a:tailEnd type="none" len="sm" w="sm"/>
            </a:ln>
          </p:spPr>
        </p:sp>
      </p:grpSp>
      <p:grpSp>
        <p:nvGrpSpPr>
          <p:cNvPr name="Group 17" id="17"/>
          <p:cNvGrpSpPr/>
          <p:nvPr/>
        </p:nvGrpSpPr>
        <p:grpSpPr>
          <a:xfrm rot="0">
            <a:off x="5312571" y="8472816"/>
            <a:ext cx="1693087" cy="1693087"/>
            <a:chOff x="0" y="0"/>
            <a:chExt cx="12700000" cy="12700000"/>
          </a:xfrm>
        </p:grpSpPr>
        <p:sp>
          <p:nvSpPr>
            <p:cNvPr name="Freeform 18" id="18"/>
            <p:cNvSpPr/>
            <p:nvPr/>
          </p:nvSpPr>
          <p:spPr>
            <a:xfrm flipH="false" flipV="false" rot="0">
              <a:off x="125908" y="857250"/>
              <a:ext cx="12396490" cy="11506076"/>
            </a:xfrm>
            <a:custGeom>
              <a:avLst/>
              <a:gdLst/>
              <a:ahLst/>
              <a:cxnLst/>
              <a:rect r="r" b="b" t="t" l="l"/>
              <a:pathLst>
                <a:path h="11506076" w="12396490">
                  <a:moveTo>
                    <a:pt x="10015042" y="938530"/>
                  </a:moveTo>
                  <a:cubicBezTo>
                    <a:pt x="8825052" y="189230"/>
                    <a:pt x="8506282" y="154940"/>
                    <a:pt x="7108012" y="0"/>
                  </a:cubicBezTo>
                  <a:cubicBezTo>
                    <a:pt x="3902532" y="38100"/>
                    <a:pt x="1304112" y="1889760"/>
                    <a:pt x="298272" y="4933950"/>
                  </a:cubicBezTo>
                  <a:cubicBezTo>
                    <a:pt x="-45898" y="5975350"/>
                    <a:pt x="-137338" y="7139940"/>
                    <a:pt x="266522" y="8159750"/>
                  </a:cubicBezTo>
                  <a:cubicBezTo>
                    <a:pt x="797382" y="9499600"/>
                    <a:pt x="2116912" y="10407650"/>
                    <a:pt x="3511372" y="10773410"/>
                  </a:cubicBezTo>
                  <a:cubicBezTo>
                    <a:pt x="4905832" y="11140440"/>
                    <a:pt x="6441262" y="11644630"/>
                    <a:pt x="7871282" y="11470640"/>
                  </a:cubicBezTo>
                  <a:cubicBezTo>
                    <a:pt x="8986342" y="11334750"/>
                    <a:pt x="10100132" y="10519410"/>
                    <a:pt x="10934522" y="9767570"/>
                  </a:cubicBezTo>
                  <a:cubicBezTo>
                    <a:pt x="11488242" y="9268460"/>
                    <a:pt x="11833682" y="8576310"/>
                    <a:pt x="12064822" y="7867650"/>
                  </a:cubicBezTo>
                  <a:cubicBezTo>
                    <a:pt x="12872542" y="5401310"/>
                    <a:pt x="12210872" y="2322830"/>
                    <a:pt x="10015042" y="938530"/>
                  </a:cubicBezTo>
                  <a:close/>
                </a:path>
              </a:pathLst>
            </a:custGeom>
            <a:blipFill>
              <a:blip r:embed="rId3"/>
              <a:stretch>
                <a:fillRect l="-19656" t="0" r="-19656" b="0"/>
              </a:stretch>
            </a:blipFill>
          </p:spPr>
        </p:sp>
      </p:grpSp>
      <p:grpSp>
        <p:nvGrpSpPr>
          <p:cNvPr name="Group 19" id="19"/>
          <p:cNvGrpSpPr/>
          <p:nvPr/>
        </p:nvGrpSpPr>
        <p:grpSpPr>
          <a:xfrm rot="0">
            <a:off x="7980668" y="8472816"/>
            <a:ext cx="1693087" cy="1693087"/>
            <a:chOff x="0" y="0"/>
            <a:chExt cx="12700000" cy="12700000"/>
          </a:xfrm>
        </p:grpSpPr>
        <p:sp>
          <p:nvSpPr>
            <p:cNvPr name="Freeform 20" id="20"/>
            <p:cNvSpPr/>
            <p:nvPr/>
          </p:nvSpPr>
          <p:spPr>
            <a:xfrm flipH="false" flipV="false" rot="0">
              <a:off x="125908" y="857250"/>
              <a:ext cx="12396490" cy="11506076"/>
            </a:xfrm>
            <a:custGeom>
              <a:avLst/>
              <a:gdLst/>
              <a:ahLst/>
              <a:cxnLst/>
              <a:rect r="r" b="b" t="t" l="l"/>
              <a:pathLst>
                <a:path h="11506076" w="12396490">
                  <a:moveTo>
                    <a:pt x="10015042" y="938530"/>
                  </a:moveTo>
                  <a:cubicBezTo>
                    <a:pt x="8825052" y="189230"/>
                    <a:pt x="8506282" y="154940"/>
                    <a:pt x="7108012" y="0"/>
                  </a:cubicBezTo>
                  <a:cubicBezTo>
                    <a:pt x="3902532" y="38100"/>
                    <a:pt x="1304112" y="1889760"/>
                    <a:pt x="298272" y="4933950"/>
                  </a:cubicBezTo>
                  <a:cubicBezTo>
                    <a:pt x="-45898" y="5975350"/>
                    <a:pt x="-137338" y="7139940"/>
                    <a:pt x="266522" y="8159750"/>
                  </a:cubicBezTo>
                  <a:cubicBezTo>
                    <a:pt x="797382" y="9499600"/>
                    <a:pt x="2116912" y="10407650"/>
                    <a:pt x="3511372" y="10773410"/>
                  </a:cubicBezTo>
                  <a:cubicBezTo>
                    <a:pt x="4905832" y="11140440"/>
                    <a:pt x="6441262" y="11644630"/>
                    <a:pt x="7871282" y="11470640"/>
                  </a:cubicBezTo>
                  <a:cubicBezTo>
                    <a:pt x="8986342" y="11334750"/>
                    <a:pt x="10100132" y="10519410"/>
                    <a:pt x="10934522" y="9767570"/>
                  </a:cubicBezTo>
                  <a:cubicBezTo>
                    <a:pt x="11488242" y="9268460"/>
                    <a:pt x="11833682" y="8576310"/>
                    <a:pt x="12064822" y="7867650"/>
                  </a:cubicBezTo>
                  <a:cubicBezTo>
                    <a:pt x="12872542" y="5401310"/>
                    <a:pt x="12210872" y="2322830"/>
                    <a:pt x="10015042" y="938530"/>
                  </a:cubicBezTo>
                  <a:close/>
                </a:path>
              </a:pathLst>
            </a:custGeom>
            <a:blipFill>
              <a:blip r:embed="rId4"/>
              <a:stretch>
                <a:fillRect l="0" t="-31159" r="0" b="-31159"/>
              </a:stretch>
            </a:blipFill>
          </p:spPr>
        </p:sp>
      </p:grpSp>
      <p:grpSp>
        <p:nvGrpSpPr>
          <p:cNvPr name="Group 21" id="21"/>
          <p:cNvGrpSpPr/>
          <p:nvPr/>
        </p:nvGrpSpPr>
        <p:grpSpPr>
          <a:xfrm rot="0">
            <a:off x="6048135" y="6953446"/>
            <a:ext cx="1640149" cy="1640149"/>
            <a:chOff x="0" y="0"/>
            <a:chExt cx="12700000" cy="12700000"/>
          </a:xfrm>
        </p:grpSpPr>
        <p:sp>
          <p:nvSpPr>
            <p:cNvPr name="Freeform 22" id="22"/>
            <p:cNvSpPr/>
            <p:nvPr/>
          </p:nvSpPr>
          <p:spPr>
            <a:xfrm flipH="false" flipV="false" rot="0">
              <a:off x="125908" y="857250"/>
              <a:ext cx="12396490" cy="11506076"/>
            </a:xfrm>
            <a:custGeom>
              <a:avLst/>
              <a:gdLst/>
              <a:ahLst/>
              <a:cxnLst/>
              <a:rect r="r" b="b" t="t" l="l"/>
              <a:pathLst>
                <a:path h="11506076" w="12396490">
                  <a:moveTo>
                    <a:pt x="10015042" y="938530"/>
                  </a:moveTo>
                  <a:cubicBezTo>
                    <a:pt x="8825052" y="189230"/>
                    <a:pt x="8506282" y="154940"/>
                    <a:pt x="7108012" y="0"/>
                  </a:cubicBezTo>
                  <a:cubicBezTo>
                    <a:pt x="3902532" y="38100"/>
                    <a:pt x="1304112" y="1889760"/>
                    <a:pt x="298272" y="4933950"/>
                  </a:cubicBezTo>
                  <a:cubicBezTo>
                    <a:pt x="-45898" y="5975350"/>
                    <a:pt x="-137338" y="7139940"/>
                    <a:pt x="266522" y="8159750"/>
                  </a:cubicBezTo>
                  <a:cubicBezTo>
                    <a:pt x="797382" y="9499600"/>
                    <a:pt x="2116912" y="10407650"/>
                    <a:pt x="3511372" y="10773410"/>
                  </a:cubicBezTo>
                  <a:cubicBezTo>
                    <a:pt x="4905832" y="11140440"/>
                    <a:pt x="6441262" y="11644630"/>
                    <a:pt x="7871282" y="11470640"/>
                  </a:cubicBezTo>
                  <a:cubicBezTo>
                    <a:pt x="8986342" y="11334750"/>
                    <a:pt x="10100132" y="10519410"/>
                    <a:pt x="10934522" y="9767570"/>
                  </a:cubicBezTo>
                  <a:cubicBezTo>
                    <a:pt x="11488242" y="9268460"/>
                    <a:pt x="11833682" y="8576310"/>
                    <a:pt x="12064822" y="7867650"/>
                  </a:cubicBezTo>
                  <a:cubicBezTo>
                    <a:pt x="12872542" y="5401310"/>
                    <a:pt x="12210872" y="2322830"/>
                    <a:pt x="10015042" y="938530"/>
                  </a:cubicBezTo>
                  <a:close/>
                </a:path>
              </a:pathLst>
            </a:custGeom>
            <a:blipFill>
              <a:blip r:embed="rId5"/>
              <a:stretch>
                <a:fillRect l="-19656" t="0" r="-19656" b="0"/>
              </a:stretch>
            </a:blipFill>
          </p:spPr>
        </p:sp>
      </p:grpSp>
      <p:grpSp>
        <p:nvGrpSpPr>
          <p:cNvPr name="Group 23" id="23"/>
          <p:cNvGrpSpPr/>
          <p:nvPr/>
        </p:nvGrpSpPr>
        <p:grpSpPr>
          <a:xfrm rot="0">
            <a:off x="6844088" y="6953446"/>
            <a:ext cx="1640149" cy="1640149"/>
            <a:chOff x="0" y="0"/>
            <a:chExt cx="12700000" cy="12700000"/>
          </a:xfrm>
        </p:grpSpPr>
        <p:sp>
          <p:nvSpPr>
            <p:cNvPr name="Freeform 24" id="24"/>
            <p:cNvSpPr/>
            <p:nvPr/>
          </p:nvSpPr>
          <p:spPr>
            <a:xfrm flipH="false" flipV="false" rot="0">
              <a:off x="125908" y="857250"/>
              <a:ext cx="12396490" cy="11506076"/>
            </a:xfrm>
            <a:custGeom>
              <a:avLst/>
              <a:gdLst/>
              <a:ahLst/>
              <a:cxnLst/>
              <a:rect r="r" b="b" t="t" l="l"/>
              <a:pathLst>
                <a:path h="11506076" w="12396490">
                  <a:moveTo>
                    <a:pt x="10015042" y="938530"/>
                  </a:moveTo>
                  <a:cubicBezTo>
                    <a:pt x="8825052" y="189230"/>
                    <a:pt x="8506282" y="154940"/>
                    <a:pt x="7108012" y="0"/>
                  </a:cubicBezTo>
                  <a:cubicBezTo>
                    <a:pt x="3902532" y="38100"/>
                    <a:pt x="1304112" y="1889760"/>
                    <a:pt x="298272" y="4933950"/>
                  </a:cubicBezTo>
                  <a:cubicBezTo>
                    <a:pt x="-45898" y="5975350"/>
                    <a:pt x="-137338" y="7139940"/>
                    <a:pt x="266522" y="8159750"/>
                  </a:cubicBezTo>
                  <a:cubicBezTo>
                    <a:pt x="797382" y="9499600"/>
                    <a:pt x="2116912" y="10407650"/>
                    <a:pt x="3511372" y="10773410"/>
                  </a:cubicBezTo>
                  <a:cubicBezTo>
                    <a:pt x="4905832" y="11140440"/>
                    <a:pt x="6441262" y="11644630"/>
                    <a:pt x="7871282" y="11470640"/>
                  </a:cubicBezTo>
                  <a:cubicBezTo>
                    <a:pt x="8986342" y="11334750"/>
                    <a:pt x="10100132" y="10519410"/>
                    <a:pt x="10934522" y="9767570"/>
                  </a:cubicBezTo>
                  <a:cubicBezTo>
                    <a:pt x="11488242" y="9268460"/>
                    <a:pt x="11833682" y="8576310"/>
                    <a:pt x="12064822" y="7867650"/>
                  </a:cubicBezTo>
                  <a:cubicBezTo>
                    <a:pt x="12872542" y="5401310"/>
                    <a:pt x="12210872" y="2322830"/>
                    <a:pt x="10015042" y="938530"/>
                  </a:cubicBezTo>
                  <a:close/>
                </a:path>
              </a:pathLst>
            </a:custGeom>
            <a:blipFill>
              <a:blip r:embed="rId6"/>
              <a:stretch>
                <a:fillRect l="-19656" t="0" r="-19656" b="0"/>
              </a:stretch>
            </a:blipFill>
          </p:spPr>
        </p:sp>
      </p:grpSp>
      <p:grpSp>
        <p:nvGrpSpPr>
          <p:cNvPr name="Group 25" id="25"/>
          <p:cNvGrpSpPr/>
          <p:nvPr/>
        </p:nvGrpSpPr>
        <p:grpSpPr>
          <a:xfrm rot="0">
            <a:off x="7903128" y="6953446"/>
            <a:ext cx="1640149" cy="1640149"/>
            <a:chOff x="0" y="0"/>
            <a:chExt cx="12700000" cy="12700000"/>
          </a:xfrm>
        </p:grpSpPr>
        <p:sp>
          <p:nvSpPr>
            <p:cNvPr name="Freeform 26" id="26"/>
            <p:cNvSpPr/>
            <p:nvPr/>
          </p:nvSpPr>
          <p:spPr>
            <a:xfrm flipH="false" flipV="false" rot="0">
              <a:off x="125908" y="857250"/>
              <a:ext cx="12396490" cy="11506076"/>
            </a:xfrm>
            <a:custGeom>
              <a:avLst/>
              <a:gdLst/>
              <a:ahLst/>
              <a:cxnLst/>
              <a:rect r="r" b="b" t="t" l="l"/>
              <a:pathLst>
                <a:path h="11506076" w="12396490">
                  <a:moveTo>
                    <a:pt x="10015042" y="938530"/>
                  </a:moveTo>
                  <a:cubicBezTo>
                    <a:pt x="8825052" y="189230"/>
                    <a:pt x="8506282" y="154940"/>
                    <a:pt x="7108012" y="0"/>
                  </a:cubicBezTo>
                  <a:cubicBezTo>
                    <a:pt x="3902532" y="38100"/>
                    <a:pt x="1304112" y="1889760"/>
                    <a:pt x="298272" y="4933950"/>
                  </a:cubicBezTo>
                  <a:cubicBezTo>
                    <a:pt x="-45898" y="5975350"/>
                    <a:pt x="-137338" y="7139940"/>
                    <a:pt x="266522" y="8159750"/>
                  </a:cubicBezTo>
                  <a:cubicBezTo>
                    <a:pt x="797382" y="9499600"/>
                    <a:pt x="2116912" y="10407650"/>
                    <a:pt x="3511372" y="10773410"/>
                  </a:cubicBezTo>
                  <a:cubicBezTo>
                    <a:pt x="4905832" y="11140440"/>
                    <a:pt x="6441262" y="11644630"/>
                    <a:pt x="7871282" y="11470640"/>
                  </a:cubicBezTo>
                  <a:cubicBezTo>
                    <a:pt x="8986342" y="11334750"/>
                    <a:pt x="10100132" y="10519410"/>
                    <a:pt x="10934522" y="9767570"/>
                  </a:cubicBezTo>
                  <a:cubicBezTo>
                    <a:pt x="11488242" y="9268460"/>
                    <a:pt x="11833682" y="8576310"/>
                    <a:pt x="12064822" y="7867650"/>
                  </a:cubicBezTo>
                  <a:cubicBezTo>
                    <a:pt x="12872542" y="5401310"/>
                    <a:pt x="12210872" y="2322830"/>
                    <a:pt x="10015042" y="938530"/>
                  </a:cubicBezTo>
                  <a:close/>
                </a:path>
              </a:pathLst>
            </a:custGeom>
            <a:blipFill>
              <a:blip r:embed="rId7"/>
              <a:stretch>
                <a:fillRect l="-11878" t="0" r="-11878" b="0"/>
              </a:stretch>
            </a:blipFill>
          </p:spPr>
        </p:sp>
      </p:grpSp>
      <p:grpSp>
        <p:nvGrpSpPr>
          <p:cNvPr name="Group 27" id="27"/>
          <p:cNvGrpSpPr/>
          <p:nvPr/>
        </p:nvGrpSpPr>
        <p:grpSpPr>
          <a:xfrm rot="0">
            <a:off x="10107969" y="6919122"/>
            <a:ext cx="1700060" cy="1700060"/>
            <a:chOff x="0" y="0"/>
            <a:chExt cx="12700000" cy="12700000"/>
          </a:xfrm>
        </p:grpSpPr>
        <p:sp>
          <p:nvSpPr>
            <p:cNvPr name="Freeform 28" id="28"/>
            <p:cNvSpPr/>
            <p:nvPr/>
          </p:nvSpPr>
          <p:spPr>
            <a:xfrm flipH="false" flipV="false" rot="0">
              <a:off x="125908" y="857250"/>
              <a:ext cx="12396490" cy="11506076"/>
            </a:xfrm>
            <a:custGeom>
              <a:avLst/>
              <a:gdLst/>
              <a:ahLst/>
              <a:cxnLst/>
              <a:rect r="r" b="b" t="t" l="l"/>
              <a:pathLst>
                <a:path h="11506076" w="12396490">
                  <a:moveTo>
                    <a:pt x="10015042" y="938530"/>
                  </a:moveTo>
                  <a:cubicBezTo>
                    <a:pt x="8825052" y="189230"/>
                    <a:pt x="8506282" y="154940"/>
                    <a:pt x="7108012" y="0"/>
                  </a:cubicBezTo>
                  <a:cubicBezTo>
                    <a:pt x="3902532" y="38100"/>
                    <a:pt x="1304112" y="1889760"/>
                    <a:pt x="298272" y="4933950"/>
                  </a:cubicBezTo>
                  <a:cubicBezTo>
                    <a:pt x="-45898" y="5975350"/>
                    <a:pt x="-137338" y="7139940"/>
                    <a:pt x="266522" y="8159750"/>
                  </a:cubicBezTo>
                  <a:cubicBezTo>
                    <a:pt x="797382" y="9499600"/>
                    <a:pt x="2116912" y="10407650"/>
                    <a:pt x="3511372" y="10773410"/>
                  </a:cubicBezTo>
                  <a:cubicBezTo>
                    <a:pt x="4905832" y="11140440"/>
                    <a:pt x="6441262" y="11644630"/>
                    <a:pt x="7871282" y="11470640"/>
                  </a:cubicBezTo>
                  <a:cubicBezTo>
                    <a:pt x="8986342" y="11334750"/>
                    <a:pt x="10100132" y="10519410"/>
                    <a:pt x="10934522" y="9767570"/>
                  </a:cubicBezTo>
                  <a:cubicBezTo>
                    <a:pt x="11488242" y="9268460"/>
                    <a:pt x="11833682" y="8576310"/>
                    <a:pt x="12064822" y="7867650"/>
                  </a:cubicBezTo>
                  <a:cubicBezTo>
                    <a:pt x="12872542" y="5401310"/>
                    <a:pt x="12210872" y="2322830"/>
                    <a:pt x="10015042" y="938530"/>
                  </a:cubicBezTo>
                  <a:close/>
                </a:path>
              </a:pathLst>
            </a:custGeom>
            <a:blipFill>
              <a:blip r:embed="rId8"/>
              <a:stretch>
                <a:fillRect l="-21260" t="0" r="-21260" b="0"/>
              </a:stretch>
            </a:blipFill>
          </p:spPr>
        </p:sp>
      </p:grpSp>
      <p:grpSp>
        <p:nvGrpSpPr>
          <p:cNvPr name="Group 29" id="29"/>
          <p:cNvGrpSpPr/>
          <p:nvPr/>
        </p:nvGrpSpPr>
        <p:grpSpPr>
          <a:xfrm rot="0">
            <a:off x="9000584" y="6919122"/>
            <a:ext cx="1707728" cy="1707728"/>
            <a:chOff x="0" y="0"/>
            <a:chExt cx="12700000" cy="12700000"/>
          </a:xfrm>
        </p:grpSpPr>
        <p:sp>
          <p:nvSpPr>
            <p:cNvPr name="Freeform 30" id="30"/>
            <p:cNvSpPr/>
            <p:nvPr/>
          </p:nvSpPr>
          <p:spPr>
            <a:xfrm flipH="false" flipV="false" rot="0">
              <a:off x="125908" y="857250"/>
              <a:ext cx="12396490" cy="11506076"/>
            </a:xfrm>
            <a:custGeom>
              <a:avLst/>
              <a:gdLst/>
              <a:ahLst/>
              <a:cxnLst/>
              <a:rect r="r" b="b" t="t" l="l"/>
              <a:pathLst>
                <a:path h="11506076" w="12396490">
                  <a:moveTo>
                    <a:pt x="10015042" y="938530"/>
                  </a:moveTo>
                  <a:cubicBezTo>
                    <a:pt x="8825052" y="189230"/>
                    <a:pt x="8506282" y="154940"/>
                    <a:pt x="7108012" y="0"/>
                  </a:cubicBezTo>
                  <a:cubicBezTo>
                    <a:pt x="3902532" y="38100"/>
                    <a:pt x="1304112" y="1889760"/>
                    <a:pt x="298272" y="4933950"/>
                  </a:cubicBezTo>
                  <a:cubicBezTo>
                    <a:pt x="-45898" y="5975350"/>
                    <a:pt x="-137338" y="7139940"/>
                    <a:pt x="266522" y="8159750"/>
                  </a:cubicBezTo>
                  <a:cubicBezTo>
                    <a:pt x="797382" y="9499600"/>
                    <a:pt x="2116912" y="10407650"/>
                    <a:pt x="3511372" y="10773410"/>
                  </a:cubicBezTo>
                  <a:cubicBezTo>
                    <a:pt x="4905832" y="11140440"/>
                    <a:pt x="6441262" y="11644630"/>
                    <a:pt x="7871282" y="11470640"/>
                  </a:cubicBezTo>
                  <a:cubicBezTo>
                    <a:pt x="8986342" y="11334750"/>
                    <a:pt x="10100132" y="10519410"/>
                    <a:pt x="10934522" y="9767570"/>
                  </a:cubicBezTo>
                  <a:cubicBezTo>
                    <a:pt x="11488242" y="9268460"/>
                    <a:pt x="11833682" y="8576310"/>
                    <a:pt x="12064822" y="7867650"/>
                  </a:cubicBezTo>
                  <a:cubicBezTo>
                    <a:pt x="12872542" y="5401310"/>
                    <a:pt x="12210872" y="2322830"/>
                    <a:pt x="10015042" y="938530"/>
                  </a:cubicBezTo>
                  <a:close/>
                </a:path>
              </a:pathLst>
            </a:custGeom>
            <a:blipFill>
              <a:blip r:embed="rId9"/>
              <a:stretch>
                <a:fillRect l="-19656" t="0" r="-19656" b="0"/>
              </a:stretch>
            </a:blipFill>
          </p:spPr>
        </p:sp>
      </p:grpSp>
      <p:grpSp>
        <p:nvGrpSpPr>
          <p:cNvPr name="Group 31" id="31"/>
          <p:cNvGrpSpPr/>
          <p:nvPr/>
        </p:nvGrpSpPr>
        <p:grpSpPr>
          <a:xfrm rot="0">
            <a:off x="4708991" y="6979033"/>
            <a:ext cx="1640149" cy="1640149"/>
            <a:chOff x="0" y="0"/>
            <a:chExt cx="12700000" cy="12700000"/>
          </a:xfrm>
        </p:grpSpPr>
        <p:sp>
          <p:nvSpPr>
            <p:cNvPr name="Freeform 32" id="32"/>
            <p:cNvSpPr/>
            <p:nvPr/>
          </p:nvSpPr>
          <p:spPr>
            <a:xfrm flipH="false" flipV="false" rot="0">
              <a:off x="125908" y="857250"/>
              <a:ext cx="12396490" cy="11506076"/>
            </a:xfrm>
            <a:custGeom>
              <a:avLst/>
              <a:gdLst/>
              <a:ahLst/>
              <a:cxnLst/>
              <a:rect r="r" b="b" t="t" l="l"/>
              <a:pathLst>
                <a:path h="11506076" w="12396490">
                  <a:moveTo>
                    <a:pt x="10015042" y="938530"/>
                  </a:moveTo>
                  <a:cubicBezTo>
                    <a:pt x="8825052" y="189230"/>
                    <a:pt x="8506282" y="154940"/>
                    <a:pt x="7108012" y="0"/>
                  </a:cubicBezTo>
                  <a:cubicBezTo>
                    <a:pt x="3902532" y="38100"/>
                    <a:pt x="1304112" y="1889760"/>
                    <a:pt x="298272" y="4933950"/>
                  </a:cubicBezTo>
                  <a:cubicBezTo>
                    <a:pt x="-45898" y="5975350"/>
                    <a:pt x="-137338" y="7139940"/>
                    <a:pt x="266522" y="8159750"/>
                  </a:cubicBezTo>
                  <a:cubicBezTo>
                    <a:pt x="797382" y="9499600"/>
                    <a:pt x="2116912" y="10407650"/>
                    <a:pt x="3511372" y="10773410"/>
                  </a:cubicBezTo>
                  <a:cubicBezTo>
                    <a:pt x="4905832" y="11140440"/>
                    <a:pt x="6441262" y="11644630"/>
                    <a:pt x="7871282" y="11470640"/>
                  </a:cubicBezTo>
                  <a:cubicBezTo>
                    <a:pt x="8986342" y="11334750"/>
                    <a:pt x="10100132" y="10519410"/>
                    <a:pt x="10934522" y="9767570"/>
                  </a:cubicBezTo>
                  <a:cubicBezTo>
                    <a:pt x="11488242" y="9268460"/>
                    <a:pt x="11833682" y="8576310"/>
                    <a:pt x="12064822" y="7867650"/>
                  </a:cubicBezTo>
                  <a:cubicBezTo>
                    <a:pt x="12872542" y="5401310"/>
                    <a:pt x="12210872" y="2322830"/>
                    <a:pt x="10015042" y="938530"/>
                  </a:cubicBezTo>
                  <a:close/>
                </a:path>
              </a:pathLst>
            </a:custGeom>
            <a:blipFill>
              <a:blip r:embed="rId10"/>
              <a:stretch>
                <a:fillRect l="-26499" t="-4310" r="-78951" b="0"/>
              </a:stretch>
            </a:blipFill>
          </p:spPr>
        </p:sp>
      </p:grpSp>
      <p:grpSp>
        <p:nvGrpSpPr>
          <p:cNvPr name="Group 33" id="33"/>
          <p:cNvGrpSpPr/>
          <p:nvPr/>
        </p:nvGrpSpPr>
        <p:grpSpPr>
          <a:xfrm rot="0">
            <a:off x="5712333" y="5331720"/>
            <a:ext cx="1688351" cy="1688351"/>
            <a:chOff x="0" y="0"/>
            <a:chExt cx="12700000" cy="12700000"/>
          </a:xfrm>
        </p:grpSpPr>
        <p:sp>
          <p:nvSpPr>
            <p:cNvPr name="Freeform 34" id="34"/>
            <p:cNvSpPr/>
            <p:nvPr/>
          </p:nvSpPr>
          <p:spPr>
            <a:xfrm flipH="false" flipV="false" rot="0">
              <a:off x="125908" y="857250"/>
              <a:ext cx="12396490" cy="11506076"/>
            </a:xfrm>
            <a:custGeom>
              <a:avLst/>
              <a:gdLst/>
              <a:ahLst/>
              <a:cxnLst/>
              <a:rect r="r" b="b" t="t" l="l"/>
              <a:pathLst>
                <a:path h="11506076" w="12396490">
                  <a:moveTo>
                    <a:pt x="10015042" y="938530"/>
                  </a:moveTo>
                  <a:cubicBezTo>
                    <a:pt x="8825052" y="189230"/>
                    <a:pt x="8506282" y="154940"/>
                    <a:pt x="7108012" y="0"/>
                  </a:cubicBezTo>
                  <a:cubicBezTo>
                    <a:pt x="3902532" y="38100"/>
                    <a:pt x="1304112" y="1889760"/>
                    <a:pt x="298272" y="4933950"/>
                  </a:cubicBezTo>
                  <a:cubicBezTo>
                    <a:pt x="-45898" y="5975350"/>
                    <a:pt x="-137338" y="7139940"/>
                    <a:pt x="266522" y="8159750"/>
                  </a:cubicBezTo>
                  <a:cubicBezTo>
                    <a:pt x="797382" y="9499600"/>
                    <a:pt x="2116912" y="10407650"/>
                    <a:pt x="3511372" y="10773410"/>
                  </a:cubicBezTo>
                  <a:cubicBezTo>
                    <a:pt x="4905832" y="11140440"/>
                    <a:pt x="6441262" y="11644630"/>
                    <a:pt x="7871282" y="11470640"/>
                  </a:cubicBezTo>
                  <a:cubicBezTo>
                    <a:pt x="8986342" y="11334750"/>
                    <a:pt x="10100132" y="10519410"/>
                    <a:pt x="10934522" y="9767570"/>
                  </a:cubicBezTo>
                  <a:cubicBezTo>
                    <a:pt x="11488242" y="9268460"/>
                    <a:pt x="11833682" y="8576310"/>
                    <a:pt x="12064822" y="7867650"/>
                  </a:cubicBezTo>
                  <a:cubicBezTo>
                    <a:pt x="12872542" y="5401310"/>
                    <a:pt x="12210872" y="2322830"/>
                    <a:pt x="10015042" y="938530"/>
                  </a:cubicBezTo>
                  <a:close/>
                </a:path>
              </a:pathLst>
            </a:custGeom>
            <a:blipFill>
              <a:blip r:embed="rId11"/>
              <a:stretch>
                <a:fillRect l="-20050" t="0" r="-20050" b="0"/>
              </a:stretch>
            </a:blipFill>
          </p:spPr>
        </p:sp>
      </p:grpSp>
      <p:grpSp>
        <p:nvGrpSpPr>
          <p:cNvPr name="Group 35" id="35"/>
          <p:cNvGrpSpPr/>
          <p:nvPr/>
        </p:nvGrpSpPr>
        <p:grpSpPr>
          <a:xfrm rot="0">
            <a:off x="6607541" y="8472816"/>
            <a:ext cx="1693087" cy="1693087"/>
            <a:chOff x="0" y="0"/>
            <a:chExt cx="12700000" cy="12700000"/>
          </a:xfrm>
        </p:grpSpPr>
        <p:sp>
          <p:nvSpPr>
            <p:cNvPr name="Freeform 36" id="36"/>
            <p:cNvSpPr/>
            <p:nvPr/>
          </p:nvSpPr>
          <p:spPr>
            <a:xfrm flipH="false" flipV="false" rot="0">
              <a:off x="125908" y="857250"/>
              <a:ext cx="12396490" cy="11506076"/>
            </a:xfrm>
            <a:custGeom>
              <a:avLst/>
              <a:gdLst/>
              <a:ahLst/>
              <a:cxnLst/>
              <a:rect r="r" b="b" t="t" l="l"/>
              <a:pathLst>
                <a:path h="11506076" w="12396490">
                  <a:moveTo>
                    <a:pt x="10015042" y="938530"/>
                  </a:moveTo>
                  <a:cubicBezTo>
                    <a:pt x="8825052" y="189230"/>
                    <a:pt x="8506282" y="154940"/>
                    <a:pt x="7108012" y="0"/>
                  </a:cubicBezTo>
                  <a:cubicBezTo>
                    <a:pt x="3902532" y="38100"/>
                    <a:pt x="1304112" y="1889760"/>
                    <a:pt x="298272" y="4933950"/>
                  </a:cubicBezTo>
                  <a:cubicBezTo>
                    <a:pt x="-45898" y="5975350"/>
                    <a:pt x="-137338" y="7139940"/>
                    <a:pt x="266522" y="8159750"/>
                  </a:cubicBezTo>
                  <a:cubicBezTo>
                    <a:pt x="797382" y="9499600"/>
                    <a:pt x="2116912" y="10407650"/>
                    <a:pt x="3511372" y="10773410"/>
                  </a:cubicBezTo>
                  <a:cubicBezTo>
                    <a:pt x="4905832" y="11140440"/>
                    <a:pt x="6441262" y="11644630"/>
                    <a:pt x="7871282" y="11470640"/>
                  </a:cubicBezTo>
                  <a:cubicBezTo>
                    <a:pt x="8986342" y="11334750"/>
                    <a:pt x="10100132" y="10519410"/>
                    <a:pt x="10934522" y="9767570"/>
                  </a:cubicBezTo>
                  <a:cubicBezTo>
                    <a:pt x="11488242" y="9268460"/>
                    <a:pt x="11833682" y="8576310"/>
                    <a:pt x="12064822" y="7867650"/>
                  </a:cubicBezTo>
                  <a:cubicBezTo>
                    <a:pt x="12872542" y="5401310"/>
                    <a:pt x="12210872" y="2322830"/>
                    <a:pt x="10015042" y="938530"/>
                  </a:cubicBezTo>
                  <a:close/>
                </a:path>
              </a:pathLst>
            </a:custGeom>
            <a:blipFill>
              <a:blip r:embed="rId12"/>
              <a:stretch>
                <a:fillRect l="-4120" t="0" r="-4120" b="0"/>
              </a:stretch>
            </a:blipFill>
          </p:spPr>
        </p:sp>
      </p:grpSp>
      <p:grpSp>
        <p:nvGrpSpPr>
          <p:cNvPr name="Group 37" id="37"/>
          <p:cNvGrpSpPr/>
          <p:nvPr/>
        </p:nvGrpSpPr>
        <p:grpSpPr>
          <a:xfrm rot="0">
            <a:off x="9331568" y="8472816"/>
            <a:ext cx="1693087" cy="1693087"/>
            <a:chOff x="0" y="0"/>
            <a:chExt cx="12700000" cy="12700000"/>
          </a:xfrm>
        </p:grpSpPr>
        <p:sp>
          <p:nvSpPr>
            <p:cNvPr name="Freeform 38" id="38"/>
            <p:cNvSpPr/>
            <p:nvPr/>
          </p:nvSpPr>
          <p:spPr>
            <a:xfrm flipH="false" flipV="false" rot="0">
              <a:off x="125908" y="857250"/>
              <a:ext cx="12396490" cy="11506076"/>
            </a:xfrm>
            <a:custGeom>
              <a:avLst/>
              <a:gdLst/>
              <a:ahLst/>
              <a:cxnLst/>
              <a:rect r="r" b="b" t="t" l="l"/>
              <a:pathLst>
                <a:path h="11506076" w="12396490">
                  <a:moveTo>
                    <a:pt x="10015042" y="938530"/>
                  </a:moveTo>
                  <a:cubicBezTo>
                    <a:pt x="8825052" y="189230"/>
                    <a:pt x="8506282" y="154940"/>
                    <a:pt x="7108012" y="0"/>
                  </a:cubicBezTo>
                  <a:cubicBezTo>
                    <a:pt x="3902532" y="38100"/>
                    <a:pt x="1304112" y="1889760"/>
                    <a:pt x="298272" y="4933950"/>
                  </a:cubicBezTo>
                  <a:cubicBezTo>
                    <a:pt x="-45898" y="5975350"/>
                    <a:pt x="-137338" y="7139940"/>
                    <a:pt x="266522" y="8159750"/>
                  </a:cubicBezTo>
                  <a:cubicBezTo>
                    <a:pt x="797382" y="9499600"/>
                    <a:pt x="2116912" y="10407650"/>
                    <a:pt x="3511372" y="10773410"/>
                  </a:cubicBezTo>
                  <a:cubicBezTo>
                    <a:pt x="4905832" y="11140440"/>
                    <a:pt x="6441262" y="11644630"/>
                    <a:pt x="7871282" y="11470640"/>
                  </a:cubicBezTo>
                  <a:cubicBezTo>
                    <a:pt x="8986342" y="11334750"/>
                    <a:pt x="10100132" y="10519410"/>
                    <a:pt x="10934522" y="9767570"/>
                  </a:cubicBezTo>
                  <a:cubicBezTo>
                    <a:pt x="11488242" y="9268460"/>
                    <a:pt x="11833682" y="8576310"/>
                    <a:pt x="12064822" y="7867650"/>
                  </a:cubicBezTo>
                  <a:cubicBezTo>
                    <a:pt x="12872542" y="5401310"/>
                    <a:pt x="12210872" y="2322830"/>
                    <a:pt x="10015042" y="938530"/>
                  </a:cubicBezTo>
                  <a:close/>
                </a:path>
              </a:pathLst>
            </a:custGeom>
            <a:blipFill>
              <a:blip r:embed="rId12"/>
              <a:stretch>
                <a:fillRect l="-4120" t="0" r="-4120" b="0"/>
              </a:stretch>
            </a:blipFill>
          </p:spPr>
        </p:sp>
      </p:grpSp>
      <p:grpSp>
        <p:nvGrpSpPr>
          <p:cNvPr name="Group 39" id="39"/>
          <p:cNvGrpSpPr/>
          <p:nvPr/>
        </p:nvGrpSpPr>
        <p:grpSpPr>
          <a:xfrm rot="0">
            <a:off x="4019246" y="8472816"/>
            <a:ext cx="1693087" cy="1693087"/>
            <a:chOff x="0" y="0"/>
            <a:chExt cx="12700000" cy="12700000"/>
          </a:xfrm>
        </p:grpSpPr>
        <p:sp>
          <p:nvSpPr>
            <p:cNvPr name="Freeform 40" id="40"/>
            <p:cNvSpPr/>
            <p:nvPr/>
          </p:nvSpPr>
          <p:spPr>
            <a:xfrm flipH="false" flipV="false" rot="0">
              <a:off x="125908" y="857250"/>
              <a:ext cx="12396490" cy="11506076"/>
            </a:xfrm>
            <a:custGeom>
              <a:avLst/>
              <a:gdLst/>
              <a:ahLst/>
              <a:cxnLst/>
              <a:rect r="r" b="b" t="t" l="l"/>
              <a:pathLst>
                <a:path h="11506076" w="12396490">
                  <a:moveTo>
                    <a:pt x="10015042" y="938530"/>
                  </a:moveTo>
                  <a:cubicBezTo>
                    <a:pt x="8825052" y="189230"/>
                    <a:pt x="8506282" y="154940"/>
                    <a:pt x="7108012" y="0"/>
                  </a:cubicBezTo>
                  <a:cubicBezTo>
                    <a:pt x="3902532" y="38100"/>
                    <a:pt x="1304112" y="1889760"/>
                    <a:pt x="298272" y="4933950"/>
                  </a:cubicBezTo>
                  <a:cubicBezTo>
                    <a:pt x="-45898" y="5975350"/>
                    <a:pt x="-137338" y="7139940"/>
                    <a:pt x="266522" y="8159750"/>
                  </a:cubicBezTo>
                  <a:cubicBezTo>
                    <a:pt x="797382" y="9499600"/>
                    <a:pt x="2116912" y="10407650"/>
                    <a:pt x="3511372" y="10773410"/>
                  </a:cubicBezTo>
                  <a:cubicBezTo>
                    <a:pt x="4905832" y="11140440"/>
                    <a:pt x="6441262" y="11644630"/>
                    <a:pt x="7871282" y="11470640"/>
                  </a:cubicBezTo>
                  <a:cubicBezTo>
                    <a:pt x="8986342" y="11334750"/>
                    <a:pt x="10100132" y="10519410"/>
                    <a:pt x="10934522" y="9767570"/>
                  </a:cubicBezTo>
                  <a:cubicBezTo>
                    <a:pt x="11488242" y="9268460"/>
                    <a:pt x="11833682" y="8576310"/>
                    <a:pt x="12064822" y="7867650"/>
                  </a:cubicBezTo>
                  <a:cubicBezTo>
                    <a:pt x="12872542" y="5401310"/>
                    <a:pt x="12210872" y="2322830"/>
                    <a:pt x="10015042" y="938530"/>
                  </a:cubicBezTo>
                  <a:close/>
                </a:path>
              </a:pathLst>
            </a:custGeom>
            <a:blipFill>
              <a:blip r:embed="rId12"/>
              <a:stretch>
                <a:fillRect l="-4120" t="0" r="-4120" b="0"/>
              </a:stretch>
            </a:blipFill>
          </p:spPr>
        </p:sp>
      </p:grpSp>
      <p:grpSp>
        <p:nvGrpSpPr>
          <p:cNvPr name="Group 41" id="41"/>
          <p:cNvGrpSpPr/>
          <p:nvPr/>
        </p:nvGrpSpPr>
        <p:grpSpPr>
          <a:xfrm rot="0">
            <a:off x="10914764" y="8472816"/>
            <a:ext cx="1693087" cy="1693087"/>
            <a:chOff x="0" y="0"/>
            <a:chExt cx="12700000" cy="12700000"/>
          </a:xfrm>
        </p:grpSpPr>
        <p:sp>
          <p:nvSpPr>
            <p:cNvPr name="Freeform 42" id="42"/>
            <p:cNvSpPr/>
            <p:nvPr/>
          </p:nvSpPr>
          <p:spPr>
            <a:xfrm flipH="false" flipV="false" rot="0">
              <a:off x="125908" y="857250"/>
              <a:ext cx="12396490" cy="11506076"/>
            </a:xfrm>
            <a:custGeom>
              <a:avLst/>
              <a:gdLst/>
              <a:ahLst/>
              <a:cxnLst/>
              <a:rect r="r" b="b" t="t" l="l"/>
              <a:pathLst>
                <a:path h="11506076" w="12396490">
                  <a:moveTo>
                    <a:pt x="10015042" y="938530"/>
                  </a:moveTo>
                  <a:cubicBezTo>
                    <a:pt x="8825052" y="189230"/>
                    <a:pt x="8506282" y="154940"/>
                    <a:pt x="7108012" y="0"/>
                  </a:cubicBezTo>
                  <a:cubicBezTo>
                    <a:pt x="3902532" y="38100"/>
                    <a:pt x="1304112" y="1889760"/>
                    <a:pt x="298272" y="4933950"/>
                  </a:cubicBezTo>
                  <a:cubicBezTo>
                    <a:pt x="-45898" y="5975350"/>
                    <a:pt x="-137338" y="7139940"/>
                    <a:pt x="266522" y="8159750"/>
                  </a:cubicBezTo>
                  <a:cubicBezTo>
                    <a:pt x="797382" y="9499600"/>
                    <a:pt x="2116912" y="10407650"/>
                    <a:pt x="3511372" y="10773410"/>
                  </a:cubicBezTo>
                  <a:cubicBezTo>
                    <a:pt x="4905832" y="11140440"/>
                    <a:pt x="6441262" y="11644630"/>
                    <a:pt x="7871282" y="11470640"/>
                  </a:cubicBezTo>
                  <a:cubicBezTo>
                    <a:pt x="8986342" y="11334750"/>
                    <a:pt x="10100132" y="10519410"/>
                    <a:pt x="10934522" y="9767570"/>
                  </a:cubicBezTo>
                  <a:cubicBezTo>
                    <a:pt x="11488242" y="9268460"/>
                    <a:pt x="11833682" y="8576310"/>
                    <a:pt x="12064822" y="7867650"/>
                  </a:cubicBezTo>
                  <a:cubicBezTo>
                    <a:pt x="12872542" y="5401310"/>
                    <a:pt x="12210872" y="2322830"/>
                    <a:pt x="10015042" y="938530"/>
                  </a:cubicBezTo>
                  <a:close/>
                </a:path>
              </a:pathLst>
            </a:custGeom>
            <a:blipFill>
              <a:blip r:embed="rId13"/>
              <a:stretch>
                <a:fillRect l="-22513" t="0" r="-22513" b="0"/>
              </a:stretch>
            </a:blipFill>
          </p:spPr>
        </p:sp>
      </p:grpSp>
      <p:grpSp>
        <p:nvGrpSpPr>
          <p:cNvPr name="Group 43" id="43"/>
          <p:cNvGrpSpPr/>
          <p:nvPr/>
        </p:nvGrpSpPr>
        <p:grpSpPr>
          <a:xfrm rot="0">
            <a:off x="7005658" y="5410728"/>
            <a:ext cx="1688351" cy="1688351"/>
            <a:chOff x="0" y="0"/>
            <a:chExt cx="12700000" cy="12700000"/>
          </a:xfrm>
        </p:grpSpPr>
        <p:sp>
          <p:nvSpPr>
            <p:cNvPr name="Freeform 44" id="44"/>
            <p:cNvSpPr/>
            <p:nvPr/>
          </p:nvSpPr>
          <p:spPr>
            <a:xfrm flipH="false" flipV="false" rot="0">
              <a:off x="125908" y="857250"/>
              <a:ext cx="12396490" cy="11506076"/>
            </a:xfrm>
            <a:custGeom>
              <a:avLst/>
              <a:gdLst/>
              <a:ahLst/>
              <a:cxnLst/>
              <a:rect r="r" b="b" t="t" l="l"/>
              <a:pathLst>
                <a:path h="11506076" w="12396490">
                  <a:moveTo>
                    <a:pt x="10015042" y="938530"/>
                  </a:moveTo>
                  <a:cubicBezTo>
                    <a:pt x="8825052" y="189230"/>
                    <a:pt x="8506282" y="154940"/>
                    <a:pt x="7108012" y="0"/>
                  </a:cubicBezTo>
                  <a:cubicBezTo>
                    <a:pt x="3902532" y="38100"/>
                    <a:pt x="1304112" y="1889760"/>
                    <a:pt x="298272" y="4933950"/>
                  </a:cubicBezTo>
                  <a:cubicBezTo>
                    <a:pt x="-45898" y="5975350"/>
                    <a:pt x="-137338" y="7139940"/>
                    <a:pt x="266522" y="8159750"/>
                  </a:cubicBezTo>
                  <a:cubicBezTo>
                    <a:pt x="797382" y="9499600"/>
                    <a:pt x="2116912" y="10407650"/>
                    <a:pt x="3511372" y="10773410"/>
                  </a:cubicBezTo>
                  <a:cubicBezTo>
                    <a:pt x="4905832" y="11140440"/>
                    <a:pt x="6441262" y="11644630"/>
                    <a:pt x="7871282" y="11470640"/>
                  </a:cubicBezTo>
                  <a:cubicBezTo>
                    <a:pt x="8986342" y="11334750"/>
                    <a:pt x="10100132" y="10519410"/>
                    <a:pt x="10934522" y="9767570"/>
                  </a:cubicBezTo>
                  <a:cubicBezTo>
                    <a:pt x="11488242" y="9268460"/>
                    <a:pt x="11833682" y="8576310"/>
                    <a:pt x="12064822" y="7867650"/>
                  </a:cubicBezTo>
                  <a:cubicBezTo>
                    <a:pt x="12872542" y="5401310"/>
                    <a:pt x="12210872" y="2322830"/>
                    <a:pt x="10015042" y="938530"/>
                  </a:cubicBezTo>
                  <a:close/>
                </a:path>
              </a:pathLst>
            </a:custGeom>
            <a:blipFill>
              <a:blip r:embed="rId14"/>
              <a:stretch>
                <a:fillRect l="-62330" t="-14327" r="-18507" b="-15479"/>
              </a:stretch>
            </a:blipFill>
          </p:spPr>
        </p:sp>
      </p:grpSp>
      <p:grpSp>
        <p:nvGrpSpPr>
          <p:cNvPr name="Group 45" id="45"/>
          <p:cNvGrpSpPr/>
          <p:nvPr/>
        </p:nvGrpSpPr>
        <p:grpSpPr>
          <a:xfrm rot="0">
            <a:off x="8166097" y="5331720"/>
            <a:ext cx="1688351" cy="1688351"/>
            <a:chOff x="0" y="0"/>
            <a:chExt cx="12700000" cy="12700000"/>
          </a:xfrm>
        </p:grpSpPr>
        <p:sp>
          <p:nvSpPr>
            <p:cNvPr name="Freeform 46" id="46"/>
            <p:cNvSpPr/>
            <p:nvPr/>
          </p:nvSpPr>
          <p:spPr>
            <a:xfrm flipH="false" flipV="false" rot="0">
              <a:off x="125908" y="857250"/>
              <a:ext cx="12396490" cy="11506076"/>
            </a:xfrm>
            <a:custGeom>
              <a:avLst/>
              <a:gdLst/>
              <a:ahLst/>
              <a:cxnLst/>
              <a:rect r="r" b="b" t="t" l="l"/>
              <a:pathLst>
                <a:path h="11506076" w="12396490">
                  <a:moveTo>
                    <a:pt x="10015042" y="938530"/>
                  </a:moveTo>
                  <a:cubicBezTo>
                    <a:pt x="8825052" y="189230"/>
                    <a:pt x="8506282" y="154940"/>
                    <a:pt x="7108012" y="0"/>
                  </a:cubicBezTo>
                  <a:cubicBezTo>
                    <a:pt x="3902532" y="38100"/>
                    <a:pt x="1304112" y="1889760"/>
                    <a:pt x="298272" y="4933950"/>
                  </a:cubicBezTo>
                  <a:cubicBezTo>
                    <a:pt x="-45898" y="5975350"/>
                    <a:pt x="-137338" y="7139940"/>
                    <a:pt x="266522" y="8159750"/>
                  </a:cubicBezTo>
                  <a:cubicBezTo>
                    <a:pt x="797382" y="9499600"/>
                    <a:pt x="2116912" y="10407650"/>
                    <a:pt x="3511372" y="10773410"/>
                  </a:cubicBezTo>
                  <a:cubicBezTo>
                    <a:pt x="4905832" y="11140440"/>
                    <a:pt x="6441262" y="11644630"/>
                    <a:pt x="7871282" y="11470640"/>
                  </a:cubicBezTo>
                  <a:cubicBezTo>
                    <a:pt x="8986342" y="11334750"/>
                    <a:pt x="10100132" y="10519410"/>
                    <a:pt x="10934522" y="9767570"/>
                  </a:cubicBezTo>
                  <a:cubicBezTo>
                    <a:pt x="11488242" y="9268460"/>
                    <a:pt x="11833682" y="8576310"/>
                    <a:pt x="12064822" y="7867650"/>
                  </a:cubicBezTo>
                  <a:cubicBezTo>
                    <a:pt x="12872542" y="5401310"/>
                    <a:pt x="12210872" y="2322830"/>
                    <a:pt x="10015042" y="938530"/>
                  </a:cubicBezTo>
                  <a:close/>
                </a:path>
              </a:pathLst>
            </a:custGeom>
            <a:blipFill>
              <a:blip r:embed="rId15"/>
              <a:stretch>
                <a:fillRect l="-19656" t="0" r="-19656" b="0"/>
              </a:stretch>
            </a:blipFill>
          </p:spPr>
        </p:sp>
      </p:grpSp>
      <p:grpSp>
        <p:nvGrpSpPr>
          <p:cNvPr name="Group 47" id="47"/>
          <p:cNvGrpSpPr/>
          <p:nvPr/>
        </p:nvGrpSpPr>
        <p:grpSpPr>
          <a:xfrm rot="0">
            <a:off x="9186380" y="5331720"/>
            <a:ext cx="1688351" cy="1688351"/>
            <a:chOff x="0" y="0"/>
            <a:chExt cx="12700000" cy="12700000"/>
          </a:xfrm>
        </p:grpSpPr>
        <p:sp>
          <p:nvSpPr>
            <p:cNvPr name="Freeform 48" id="48"/>
            <p:cNvSpPr/>
            <p:nvPr/>
          </p:nvSpPr>
          <p:spPr>
            <a:xfrm flipH="false" flipV="false" rot="0">
              <a:off x="125908" y="857250"/>
              <a:ext cx="12396490" cy="11506076"/>
            </a:xfrm>
            <a:custGeom>
              <a:avLst/>
              <a:gdLst/>
              <a:ahLst/>
              <a:cxnLst/>
              <a:rect r="r" b="b" t="t" l="l"/>
              <a:pathLst>
                <a:path h="11506076" w="12396490">
                  <a:moveTo>
                    <a:pt x="10015042" y="938530"/>
                  </a:moveTo>
                  <a:cubicBezTo>
                    <a:pt x="8825052" y="189230"/>
                    <a:pt x="8506282" y="154940"/>
                    <a:pt x="7108012" y="0"/>
                  </a:cubicBezTo>
                  <a:cubicBezTo>
                    <a:pt x="3902532" y="38100"/>
                    <a:pt x="1304112" y="1889760"/>
                    <a:pt x="298272" y="4933950"/>
                  </a:cubicBezTo>
                  <a:cubicBezTo>
                    <a:pt x="-45898" y="5975350"/>
                    <a:pt x="-137338" y="7139940"/>
                    <a:pt x="266522" y="8159750"/>
                  </a:cubicBezTo>
                  <a:cubicBezTo>
                    <a:pt x="797382" y="9499600"/>
                    <a:pt x="2116912" y="10407650"/>
                    <a:pt x="3511372" y="10773410"/>
                  </a:cubicBezTo>
                  <a:cubicBezTo>
                    <a:pt x="4905832" y="11140440"/>
                    <a:pt x="6441262" y="11644630"/>
                    <a:pt x="7871282" y="11470640"/>
                  </a:cubicBezTo>
                  <a:cubicBezTo>
                    <a:pt x="8986342" y="11334750"/>
                    <a:pt x="10100132" y="10519410"/>
                    <a:pt x="10934522" y="9767570"/>
                  </a:cubicBezTo>
                  <a:cubicBezTo>
                    <a:pt x="11488242" y="9268460"/>
                    <a:pt x="11833682" y="8576310"/>
                    <a:pt x="12064822" y="7867650"/>
                  </a:cubicBezTo>
                  <a:cubicBezTo>
                    <a:pt x="12872542" y="5401310"/>
                    <a:pt x="12210872" y="2322830"/>
                    <a:pt x="10015042" y="938530"/>
                  </a:cubicBezTo>
                  <a:close/>
                </a:path>
              </a:pathLst>
            </a:custGeom>
            <a:blipFill>
              <a:blip r:embed="rId16"/>
              <a:stretch>
                <a:fillRect l="-19656" t="0" r="-19656" b="0"/>
              </a:stretch>
            </a:blipFill>
          </p:spPr>
        </p:sp>
      </p:grpSp>
      <p:grpSp>
        <p:nvGrpSpPr>
          <p:cNvPr name="Group 49" id="49"/>
          <p:cNvGrpSpPr/>
          <p:nvPr/>
        </p:nvGrpSpPr>
        <p:grpSpPr>
          <a:xfrm rot="0">
            <a:off x="6620067" y="4050127"/>
            <a:ext cx="1360601" cy="1360601"/>
            <a:chOff x="0" y="0"/>
            <a:chExt cx="12700000" cy="12700000"/>
          </a:xfrm>
        </p:grpSpPr>
        <p:sp>
          <p:nvSpPr>
            <p:cNvPr name="Freeform 50" id="50"/>
            <p:cNvSpPr/>
            <p:nvPr/>
          </p:nvSpPr>
          <p:spPr>
            <a:xfrm flipH="false" flipV="false" rot="0">
              <a:off x="125908" y="857250"/>
              <a:ext cx="12396490" cy="11506076"/>
            </a:xfrm>
            <a:custGeom>
              <a:avLst/>
              <a:gdLst/>
              <a:ahLst/>
              <a:cxnLst/>
              <a:rect r="r" b="b" t="t" l="l"/>
              <a:pathLst>
                <a:path h="11506076" w="12396490">
                  <a:moveTo>
                    <a:pt x="10015042" y="938530"/>
                  </a:moveTo>
                  <a:cubicBezTo>
                    <a:pt x="8825052" y="189230"/>
                    <a:pt x="8506282" y="154940"/>
                    <a:pt x="7108012" y="0"/>
                  </a:cubicBezTo>
                  <a:cubicBezTo>
                    <a:pt x="3902532" y="38100"/>
                    <a:pt x="1304112" y="1889760"/>
                    <a:pt x="298272" y="4933950"/>
                  </a:cubicBezTo>
                  <a:cubicBezTo>
                    <a:pt x="-45898" y="5975350"/>
                    <a:pt x="-137338" y="7139940"/>
                    <a:pt x="266522" y="8159750"/>
                  </a:cubicBezTo>
                  <a:cubicBezTo>
                    <a:pt x="797382" y="9499600"/>
                    <a:pt x="2116912" y="10407650"/>
                    <a:pt x="3511372" y="10773410"/>
                  </a:cubicBezTo>
                  <a:cubicBezTo>
                    <a:pt x="4905832" y="11140440"/>
                    <a:pt x="6441262" y="11644630"/>
                    <a:pt x="7871282" y="11470640"/>
                  </a:cubicBezTo>
                  <a:cubicBezTo>
                    <a:pt x="8986342" y="11334750"/>
                    <a:pt x="10100132" y="10519410"/>
                    <a:pt x="10934522" y="9767570"/>
                  </a:cubicBezTo>
                  <a:cubicBezTo>
                    <a:pt x="11488242" y="9268460"/>
                    <a:pt x="11833682" y="8576310"/>
                    <a:pt x="12064822" y="7867650"/>
                  </a:cubicBezTo>
                  <a:cubicBezTo>
                    <a:pt x="12872542" y="5401310"/>
                    <a:pt x="12210872" y="2322830"/>
                    <a:pt x="10015042" y="938530"/>
                  </a:cubicBezTo>
                  <a:close/>
                </a:path>
              </a:pathLst>
            </a:custGeom>
            <a:blipFill>
              <a:blip r:embed="rId17"/>
              <a:stretch>
                <a:fillRect l="-45173" t="-18316" r="-19656" b="0"/>
              </a:stretch>
            </a:blipFill>
          </p:spPr>
        </p:sp>
      </p:grpSp>
      <p:grpSp>
        <p:nvGrpSpPr>
          <p:cNvPr name="Group 51" id="51"/>
          <p:cNvGrpSpPr/>
          <p:nvPr/>
        </p:nvGrpSpPr>
        <p:grpSpPr>
          <a:xfrm rot="0">
            <a:off x="7613232" y="4062311"/>
            <a:ext cx="1360601" cy="1360601"/>
            <a:chOff x="0" y="0"/>
            <a:chExt cx="12700000" cy="12700000"/>
          </a:xfrm>
        </p:grpSpPr>
        <p:sp>
          <p:nvSpPr>
            <p:cNvPr name="Freeform 52" id="52"/>
            <p:cNvSpPr/>
            <p:nvPr/>
          </p:nvSpPr>
          <p:spPr>
            <a:xfrm flipH="false" flipV="false" rot="0">
              <a:off x="125908" y="857250"/>
              <a:ext cx="12396490" cy="11506076"/>
            </a:xfrm>
            <a:custGeom>
              <a:avLst/>
              <a:gdLst/>
              <a:ahLst/>
              <a:cxnLst/>
              <a:rect r="r" b="b" t="t" l="l"/>
              <a:pathLst>
                <a:path h="11506076" w="12396490">
                  <a:moveTo>
                    <a:pt x="10015042" y="938530"/>
                  </a:moveTo>
                  <a:cubicBezTo>
                    <a:pt x="8825052" y="189230"/>
                    <a:pt x="8506282" y="154940"/>
                    <a:pt x="7108012" y="0"/>
                  </a:cubicBezTo>
                  <a:cubicBezTo>
                    <a:pt x="3902532" y="38100"/>
                    <a:pt x="1304112" y="1889760"/>
                    <a:pt x="298272" y="4933950"/>
                  </a:cubicBezTo>
                  <a:cubicBezTo>
                    <a:pt x="-45898" y="5975350"/>
                    <a:pt x="-137338" y="7139940"/>
                    <a:pt x="266522" y="8159750"/>
                  </a:cubicBezTo>
                  <a:cubicBezTo>
                    <a:pt x="797382" y="9499600"/>
                    <a:pt x="2116912" y="10407650"/>
                    <a:pt x="3511372" y="10773410"/>
                  </a:cubicBezTo>
                  <a:cubicBezTo>
                    <a:pt x="4905832" y="11140440"/>
                    <a:pt x="6441262" y="11644630"/>
                    <a:pt x="7871282" y="11470640"/>
                  </a:cubicBezTo>
                  <a:cubicBezTo>
                    <a:pt x="8986342" y="11334750"/>
                    <a:pt x="10100132" y="10519410"/>
                    <a:pt x="10934522" y="9767570"/>
                  </a:cubicBezTo>
                  <a:cubicBezTo>
                    <a:pt x="11488242" y="9268460"/>
                    <a:pt x="11833682" y="8576310"/>
                    <a:pt x="12064822" y="7867650"/>
                  </a:cubicBezTo>
                  <a:cubicBezTo>
                    <a:pt x="12872542" y="5401310"/>
                    <a:pt x="12210872" y="2322830"/>
                    <a:pt x="10015042" y="938530"/>
                  </a:cubicBezTo>
                  <a:close/>
                </a:path>
              </a:pathLst>
            </a:custGeom>
            <a:blipFill>
              <a:blip r:embed="rId18"/>
              <a:stretch>
                <a:fillRect l="-19656" t="0" r="-19656" b="0"/>
              </a:stretch>
            </a:blipFill>
          </p:spPr>
        </p:sp>
      </p:grpSp>
      <p:grpSp>
        <p:nvGrpSpPr>
          <p:cNvPr name="Group 53" id="53"/>
          <p:cNvGrpSpPr/>
          <p:nvPr/>
        </p:nvGrpSpPr>
        <p:grpSpPr>
          <a:xfrm rot="0">
            <a:off x="8694009" y="4050127"/>
            <a:ext cx="1360601" cy="1360601"/>
            <a:chOff x="0" y="0"/>
            <a:chExt cx="12700000" cy="12700000"/>
          </a:xfrm>
        </p:grpSpPr>
        <p:sp>
          <p:nvSpPr>
            <p:cNvPr name="Freeform 54" id="54"/>
            <p:cNvSpPr/>
            <p:nvPr/>
          </p:nvSpPr>
          <p:spPr>
            <a:xfrm flipH="false" flipV="false" rot="0">
              <a:off x="125908" y="857250"/>
              <a:ext cx="12396490" cy="11506076"/>
            </a:xfrm>
            <a:custGeom>
              <a:avLst/>
              <a:gdLst/>
              <a:ahLst/>
              <a:cxnLst/>
              <a:rect r="r" b="b" t="t" l="l"/>
              <a:pathLst>
                <a:path h="11506076" w="12396490">
                  <a:moveTo>
                    <a:pt x="10015042" y="938530"/>
                  </a:moveTo>
                  <a:cubicBezTo>
                    <a:pt x="8825052" y="189230"/>
                    <a:pt x="8506282" y="154940"/>
                    <a:pt x="7108012" y="0"/>
                  </a:cubicBezTo>
                  <a:cubicBezTo>
                    <a:pt x="3902532" y="38100"/>
                    <a:pt x="1304112" y="1889760"/>
                    <a:pt x="298272" y="4933950"/>
                  </a:cubicBezTo>
                  <a:cubicBezTo>
                    <a:pt x="-45898" y="5975350"/>
                    <a:pt x="-137338" y="7139940"/>
                    <a:pt x="266522" y="8159750"/>
                  </a:cubicBezTo>
                  <a:cubicBezTo>
                    <a:pt x="797382" y="9499600"/>
                    <a:pt x="2116912" y="10407650"/>
                    <a:pt x="3511372" y="10773410"/>
                  </a:cubicBezTo>
                  <a:cubicBezTo>
                    <a:pt x="4905832" y="11140440"/>
                    <a:pt x="6441262" y="11644630"/>
                    <a:pt x="7871282" y="11470640"/>
                  </a:cubicBezTo>
                  <a:cubicBezTo>
                    <a:pt x="8986342" y="11334750"/>
                    <a:pt x="10100132" y="10519410"/>
                    <a:pt x="10934522" y="9767570"/>
                  </a:cubicBezTo>
                  <a:cubicBezTo>
                    <a:pt x="11488242" y="9268460"/>
                    <a:pt x="11833682" y="8576310"/>
                    <a:pt x="12064822" y="7867650"/>
                  </a:cubicBezTo>
                  <a:cubicBezTo>
                    <a:pt x="12872542" y="5401310"/>
                    <a:pt x="12210872" y="2322830"/>
                    <a:pt x="10015042" y="938530"/>
                  </a:cubicBezTo>
                  <a:close/>
                </a:path>
              </a:pathLst>
            </a:custGeom>
            <a:blipFill>
              <a:blip r:embed="rId19"/>
              <a:stretch>
                <a:fillRect l="-19656" t="0" r="-19656" b="0"/>
              </a:stretch>
            </a:blipFill>
          </p:spPr>
        </p:sp>
      </p:grpSp>
      <p:grpSp>
        <p:nvGrpSpPr>
          <p:cNvPr name="Group 55" id="55"/>
          <p:cNvGrpSpPr/>
          <p:nvPr/>
        </p:nvGrpSpPr>
        <p:grpSpPr>
          <a:xfrm rot="0">
            <a:off x="7875883" y="3056888"/>
            <a:ext cx="1006659" cy="1006659"/>
            <a:chOff x="0" y="0"/>
            <a:chExt cx="12700000" cy="12700000"/>
          </a:xfrm>
        </p:grpSpPr>
        <p:sp>
          <p:nvSpPr>
            <p:cNvPr name="Freeform 56" id="56"/>
            <p:cNvSpPr/>
            <p:nvPr/>
          </p:nvSpPr>
          <p:spPr>
            <a:xfrm flipH="false" flipV="false" rot="0">
              <a:off x="125908" y="857250"/>
              <a:ext cx="12396490" cy="11506076"/>
            </a:xfrm>
            <a:custGeom>
              <a:avLst/>
              <a:gdLst/>
              <a:ahLst/>
              <a:cxnLst/>
              <a:rect r="r" b="b" t="t" l="l"/>
              <a:pathLst>
                <a:path h="11506076" w="12396490">
                  <a:moveTo>
                    <a:pt x="10015042" y="938530"/>
                  </a:moveTo>
                  <a:cubicBezTo>
                    <a:pt x="8825052" y="189230"/>
                    <a:pt x="8506282" y="154940"/>
                    <a:pt x="7108012" y="0"/>
                  </a:cubicBezTo>
                  <a:cubicBezTo>
                    <a:pt x="3902532" y="38100"/>
                    <a:pt x="1304112" y="1889760"/>
                    <a:pt x="298272" y="4933950"/>
                  </a:cubicBezTo>
                  <a:cubicBezTo>
                    <a:pt x="-45898" y="5975350"/>
                    <a:pt x="-137338" y="7139940"/>
                    <a:pt x="266522" y="8159750"/>
                  </a:cubicBezTo>
                  <a:cubicBezTo>
                    <a:pt x="797382" y="9499600"/>
                    <a:pt x="2116912" y="10407650"/>
                    <a:pt x="3511372" y="10773410"/>
                  </a:cubicBezTo>
                  <a:cubicBezTo>
                    <a:pt x="4905832" y="11140440"/>
                    <a:pt x="6441262" y="11644630"/>
                    <a:pt x="7871282" y="11470640"/>
                  </a:cubicBezTo>
                  <a:cubicBezTo>
                    <a:pt x="8986342" y="11334750"/>
                    <a:pt x="10100132" y="10519410"/>
                    <a:pt x="10934522" y="9767570"/>
                  </a:cubicBezTo>
                  <a:cubicBezTo>
                    <a:pt x="11488242" y="9268460"/>
                    <a:pt x="11833682" y="8576310"/>
                    <a:pt x="12064822" y="7867650"/>
                  </a:cubicBezTo>
                  <a:cubicBezTo>
                    <a:pt x="12872542" y="5401310"/>
                    <a:pt x="12210872" y="2322830"/>
                    <a:pt x="10015042" y="938530"/>
                  </a:cubicBezTo>
                  <a:close/>
                </a:path>
              </a:pathLst>
            </a:custGeom>
            <a:blipFill>
              <a:blip r:embed="rId20"/>
              <a:stretch>
                <a:fillRect l="-11878" t="0" r="-11878" b="0"/>
              </a:stretch>
            </a:blipFill>
          </p:spPr>
        </p:sp>
      </p:grpSp>
      <p:grpSp>
        <p:nvGrpSpPr>
          <p:cNvPr name="Group 57" id="57"/>
          <p:cNvGrpSpPr/>
          <p:nvPr/>
        </p:nvGrpSpPr>
        <p:grpSpPr>
          <a:xfrm rot="0">
            <a:off x="7166820" y="3110111"/>
            <a:ext cx="952200" cy="952200"/>
            <a:chOff x="0" y="0"/>
            <a:chExt cx="12700000" cy="12700000"/>
          </a:xfrm>
        </p:grpSpPr>
        <p:sp>
          <p:nvSpPr>
            <p:cNvPr name="Freeform 58" id="58"/>
            <p:cNvSpPr/>
            <p:nvPr/>
          </p:nvSpPr>
          <p:spPr>
            <a:xfrm flipH="false" flipV="false" rot="0">
              <a:off x="125908" y="857250"/>
              <a:ext cx="12396490" cy="11506076"/>
            </a:xfrm>
            <a:custGeom>
              <a:avLst/>
              <a:gdLst/>
              <a:ahLst/>
              <a:cxnLst/>
              <a:rect r="r" b="b" t="t" l="l"/>
              <a:pathLst>
                <a:path h="11506076" w="12396490">
                  <a:moveTo>
                    <a:pt x="10015042" y="938530"/>
                  </a:moveTo>
                  <a:cubicBezTo>
                    <a:pt x="8825052" y="189230"/>
                    <a:pt x="8506282" y="154940"/>
                    <a:pt x="7108012" y="0"/>
                  </a:cubicBezTo>
                  <a:cubicBezTo>
                    <a:pt x="3902532" y="38100"/>
                    <a:pt x="1304112" y="1889760"/>
                    <a:pt x="298272" y="4933950"/>
                  </a:cubicBezTo>
                  <a:cubicBezTo>
                    <a:pt x="-45898" y="5975350"/>
                    <a:pt x="-137338" y="7139940"/>
                    <a:pt x="266522" y="8159750"/>
                  </a:cubicBezTo>
                  <a:cubicBezTo>
                    <a:pt x="797382" y="9499600"/>
                    <a:pt x="2116912" y="10407650"/>
                    <a:pt x="3511372" y="10773410"/>
                  </a:cubicBezTo>
                  <a:cubicBezTo>
                    <a:pt x="4905832" y="11140440"/>
                    <a:pt x="6441262" y="11644630"/>
                    <a:pt x="7871282" y="11470640"/>
                  </a:cubicBezTo>
                  <a:cubicBezTo>
                    <a:pt x="8986342" y="11334750"/>
                    <a:pt x="10100132" y="10519410"/>
                    <a:pt x="10934522" y="9767570"/>
                  </a:cubicBezTo>
                  <a:cubicBezTo>
                    <a:pt x="11488242" y="9268460"/>
                    <a:pt x="11833682" y="8576310"/>
                    <a:pt x="12064822" y="7867650"/>
                  </a:cubicBezTo>
                  <a:cubicBezTo>
                    <a:pt x="12872542" y="5401310"/>
                    <a:pt x="12210872" y="2322830"/>
                    <a:pt x="10015042" y="938530"/>
                  </a:cubicBezTo>
                  <a:close/>
                </a:path>
              </a:pathLst>
            </a:custGeom>
            <a:blipFill>
              <a:blip r:embed="rId21"/>
              <a:stretch>
                <a:fillRect l="-19656" t="0" r="-19656" b="0"/>
              </a:stretch>
            </a:blipFill>
          </p:spPr>
        </p:sp>
      </p:grpSp>
      <p:grpSp>
        <p:nvGrpSpPr>
          <p:cNvPr name="Group 59" id="59"/>
          <p:cNvGrpSpPr/>
          <p:nvPr/>
        </p:nvGrpSpPr>
        <p:grpSpPr>
          <a:xfrm rot="0">
            <a:off x="8484237" y="3056888"/>
            <a:ext cx="1005424" cy="1005424"/>
            <a:chOff x="0" y="0"/>
            <a:chExt cx="12700000" cy="12700000"/>
          </a:xfrm>
        </p:grpSpPr>
        <p:sp>
          <p:nvSpPr>
            <p:cNvPr name="Freeform 60" id="60"/>
            <p:cNvSpPr/>
            <p:nvPr/>
          </p:nvSpPr>
          <p:spPr>
            <a:xfrm flipH="false" flipV="false" rot="0">
              <a:off x="125908" y="857250"/>
              <a:ext cx="12396490" cy="11506076"/>
            </a:xfrm>
            <a:custGeom>
              <a:avLst/>
              <a:gdLst/>
              <a:ahLst/>
              <a:cxnLst/>
              <a:rect r="r" b="b" t="t" l="l"/>
              <a:pathLst>
                <a:path h="11506076" w="12396490">
                  <a:moveTo>
                    <a:pt x="10015042" y="938530"/>
                  </a:moveTo>
                  <a:cubicBezTo>
                    <a:pt x="8825052" y="189230"/>
                    <a:pt x="8506282" y="154940"/>
                    <a:pt x="7108012" y="0"/>
                  </a:cubicBezTo>
                  <a:cubicBezTo>
                    <a:pt x="3902532" y="38100"/>
                    <a:pt x="1304112" y="1889760"/>
                    <a:pt x="298272" y="4933950"/>
                  </a:cubicBezTo>
                  <a:cubicBezTo>
                    <a:pt x="-45898" y="5975350"/>
                    <a:pt x="-137338" y="7139940"/>
                    <a:pt x="266522" y="8159750"/>
                  </a:cubicBezTo>
                  <a:cubicBezTo>
                    <a:pt x="797382" y="9499600"/>
                    <a:pt x="2116912" y="10407650"/>
                    <a:pt x="3511372" y="10773410"/>
                  </a:cubicBezTo>
                  <a:cubicBezTo>
                    <a:pt x="4905832" y="11140440"/>
                    <a:pt x="6441262" y="11644630"/>
                    <a:pt x="7871282" y="11470640"/>
                  </a:cubicBezTo>
                  <a:cubicBezTo>
                    <a:pt x="8986342" y="11334750"/>
                    <a:pt x="10100132" y="10519410"/>
                    <a:pt x="10934522" y="9767570"/>
                  </a:cubicBezTo>
                  <a:cubicBezTo>
                    <a:pt x="11488242" y="9268460"/>
                    <a:pt x="11833682" y="8576310"/>
                    <a:pt x="12064822" y="7867650"/>
                  </a:cubicBezTo>
                  <a:cubicBezTo>
                    <a:pt x="12872542" y="5401310"/>
                    <a:pt x="12210872" y="2322830"/>
                    <a:pt x="10015042" y="938530"/>
                  </a:cubicBezTo>
                  <a:close/>
                </a:path>
              </a:pathLst>
            </a:custGeom>
            <a:blipFill>
              <a:blip r:embed="rId22"/>
              <a:stretch>
                <a:fillRect l="-20050" t="0" r="-20050" b="0"/>
              </a:stretch>
            </a:blipFill>
          </p:spPr>
        </p:sp>
      </p:grpSp>
      <p:sp>
        <p:nvSpPr>
          <p:cNvPr name="Freeform 61" id="61"/>
          <p:cNvSpPr/>
          <p:nvPr/>
        </p:nvSpPr>
        <p:spPr>
          <a:xfrm flipH="false" flipV="false" rot="0">
            <a:off x="7903128" y="1924659"/>
            <a:ext cx="932402" cy="1065602"/>
          </a:xfrm>
          <a:custGeom>
            <a:avLst/>
            <a:gdLst/>
            <a:ahLst/>
            <a:cxnLst/>
            <a:rect r="r" b="b" t="t" l="l"/>
            <a:pathLst>
              <a:path h="1065602" w="932402">
                <a:moveTo>
                  <a:pt x="0" y="0"/>
                </a:moveTo>
                <a:lnTo>
                  <a:pt x="932402" y="0"/>
                </a:lnTo>
                <a:lnTo>
                  <a:pt x="932402" y="1065603"/>
                </a:lnTo>
                <a:lnTo>
                  <a:pt x="0" y="1065603"/>
                </a:lnTo>
                <a:lnTo>
                  <a:pt x="0" y="0"/>
                </a:lnTo>
                <a:close/>
              </a:path>
            </a:pathLst>
          </a:custGeom>
          <a:blipFill>
            <a:blip r:embed="rId23"/>
            <a:stretch>
              <a:fillRect l="0" t="0" r="0" b="0"/>
            </a:stretch>
          </a:blipFill>
        </p:spPr>
      </p:sp>
      <p:sp>
        <p:nvSpPr>
          <p:cNvPr name="Freeform 62" id="62"/>
          <p:cNvSpPr/>
          <p:nvPr/>
        </p:nvSpPr>
        <p:spPr>
          <a:xfrm flipH="false" flipV="false" rot="1810327">
            <a:off x="3805999" y="5099208"/>
            <a:ext cx="882238" cy="4834183"/>
          </a:xfrm>
          <a:custGeom>
            <a:avLst/>
            <a:gdLst/>
            <a:ahLst/>
            <a:cxnLst/>
            <a:rect r="r" b="b" t="t" l="l"/>
            <a:pathLst>
              <a:path h="4834183" w="882238">
                <a:moveTo>
                  <a:pt x="0" y="0"/>
                </a:moveTo>
                <a:lnTo>
                  <a:pt x="882238" y="0"/>
                </a:lnTo>
                <a:lnTo>
                  <a:pt x="882238" y="4834183"/>
                </a:lnTo>
                <a:lnTo>
                  <a:pt x="0" y="4834183"/>
                </a:lnTo>
                <a:lnTo>
                  <a:pt x="0" y="0"/>
                </a:lnTo>
                <a:close/>
              </a:path>
            </a:pathLst>
          </a:custGeom>
          <a:blipFill>
            <a:blip r:embed="rId24">
              <a:extLst>
                <a:ext uri="{96DAC541-7B7A-43D3-8B79-37D633B846F1}">
                  <asvg:svgBlip xmlns:asvg="http://schemas.microsoft.com/office/drawing/2016/SVG/main" r:embed="rId25"/>
                </a:ext>
              </a:extLst>
            </a:blip>
            <a:stretch>
              <a:fillRect l="0" t="0" r="0" b="0"/>
            </a:stretch>
          </a:blipFill>
        </p:spPr>
      </p:sp>
      <p:sp>
        <p:nvSpPr>
          <p:cNvPr name="TextBox 63" id="63"/>
          <p:cNvSpPr txBox="true"/>
          <p:nvPr/>
        </p:nvSpPr>
        <p:spPr>
          <a:xfrm rot="0">
            <a:off x="13139377" y="9005434"/>
            <a:ext cx="5419891" cy="599277"/>
          </a:xfrm>
          <a:prstGeom prst="rect">
            <a:avLst/>
          </a:prstGeom>
        </p:spPr>
        <p:txBody>
          <a:bodyPr anchor="t" rtlCol="false" tIns="0" lIns="0" bIns="0" rIns="0">
            <a:spAutoFit/>
          </a:bodyPr>
          <a:lstStyle/>
          <a:p>
            <a:pPr algn="l">
              <a:lnSpc>
                <a:spcPts val="2467"/>
              </a:lnSpc>
            </a:pPr>
            <a:r>
              <a:rPr lang="en-US" sz="1762">
                <a:solidFill>
                  <a:srgbClr val="000000"/>
                </a:solidFill>
                <a:latin typeface="IBM Plex Sans"/>
                <a:ea typeface="IBM Plex Sans"/>
                <a:cs typeface="IBM Plex Sans"/>
                <a:sym typeface="IBM Plex Sans"/>
              </a:rPr>
              <a:t>Wasser, Grüner Tee, Ingwer-Tee, Früchte- und Kräuter-Tee</a:t>
            </a:r>
          </a:p>
        </p:txBody>
      </p:sp>
      <p:sp>
        <p:nvSpPr>
          <p:cNvPr name="TextBox 64" id="64"/>
          <p:cNvSpPr txBox="true"/>
          <p:nvPr/>
        </p:nvSpPr>
        <p:spPr>
          <a:xfrm rot="0">
            <a:off x="12286614" y="7293396"/>
            <a:ext cx="6272654" cy="907008"/>
          </a:xfrm>
          <a:prstGeom prst="rect">
            <a:avLst/>
          </a:prstGeom>
        </p:spPr>
        <p:txBody>
          <a:bodyPr anchor="t" rtlCol="false" tIns="0" lIns="0" bIns="0" rIns="0">
            <a:spAutoFit/>
          </a:bodyPr>
          <a:lstStyle/>
          <a:p>
            <a:pPr algn="l">
              <a:lnSpc>
                <a:spcPts val="2467"/>
              </a:lnSpc>
            </a:pPr>
            <a:r>
              <a:rPr lang="en-US" sz="1762">
                <a:solidFill>
                  <a:srgbClr val="000000"/>
                </a:solidFill>
                <a:latin typeface="IBM Plex Sans"/>
                <a:ea typeface="IBM Plex Sans"/>
                <a:cs typeface="IBM Plex Sans"/>
                <a:sym typeface="IBM Plex Sans"/>
              </a:rPr>
              <a:t>Dunkelgrünes Blattgemüse, Brokkoli und andere Kohlarten, Gemüse, Pilze, Avocado, Beeren, Äpfel und anderes zuckerarmes Obst</a:t>
            </a:r>
          </a:p>
        </p:txBody>
      </p:sp>
      <p:sp>
        <p:nvSpPr>
          <p:cNvPr name="TextBox 65" id="65"/>
          <p:cNvSpPr txBox="true"/>
          <p:nvPr/>
        </p:nvSpPr>
        <p:spPr>
          <a:xfrm rot="0">
            <a:off x="11478294" y="5702981"/>
            <a:ext cx="6389314" cy="880435"/>
          </a:xfrm>
          <a:prstGeom prst="rect">
            <a:avLst/>
          </a:prstGeom>
        </p:spPr>
        <p:txBody>
          <a:bodyPr anchor="t" rtlCol="false" tIns="0" lIns="0" bIns="0" rIns="0">
            <a:spAutoFit/>
          </a:bodyPr>
          <a:lstStyle/>
          <a:p>
            <a:pPr algn="l">
              <a:lnSpc>
                <a:spcPts val="2389"/>
              </a:lnSpc>
            </a:pPr>
            <a:r>
              <a:rPr lang="en-US" sz="1707">
                <a:solidFill>
                  <a:srgbClr val="000000"/>
                </a:solidFill>
                <a:latin typeface="IBM Plex Sans"/>
                <a:ea typeface="IBM Plex Sans"/>
                <a:cs typeface="IBM Plex Sans"/>
                <a:sym typeface="IBM Plex Sans"/>
              </a:rPr>
              <a:t>Hülsenfrüchte, Produkte aus Hülsenfrüchten </a:t>
            </a:r>
          </a:p>
          <a:p>
            <a:pPr algn="l">
              <a:lnSpc>
                <a:spcPts val="2389"/>
              </a:lnSpc>
            </a:pPr>
            <a:r>
              <a:rPr lang="en-US" sz="1707">
                <a:solidFill>
                  <a:srgbClr val="000000"/>
                </a:solidFill>
                <a:latin typeface="IBM Plex Sans"/>
                <a:ea typeface="IBM Plex Sans"/>
                <a:cs typeface="IBM Plex Sans"/>
                <a:sym typeface="IBM Plex Sans"/>
              </a:rPr>
              <a:t>(z.B. Tofu, Tempeh), Joghurt, Kefir, fermentierte Lebensmittel, Seitan, Eier, mageres Fleisch, magerer Käse, Quark</a:t>
            </a:r>
          </a:p>
        </p:txBody>
      </p:sp>
      <p:sp>
        <p:nvSpPr>
          <p:cNvPr name="TextBox 66" id="66"/>
          <p:cNvSpPr txBox="true"/>
          <p:nvPr/>
        </p:nvSpPr>
        <p:spPr>
          <a:xfrm rot="0">
            <a:off x="10494772" y="4413985"/>
            <a:ext cx="3178513" cy="582028"/>
          </a:xfrm>
          <a:prstGeom prst="rect">
            <a:avLst/>
          </a:prstGeom>
        </p:spPr>
        <p:txBody>
          <a:bodyPr anchor="t" rtlCol="false" tIns="0" lIns="0" bIns="0" rIns="0">
            <a:spAutoFit/>
          </a:bodyPr>
          <a:lstStyle/>
          <a:p>
            <a:pPr algn="l">
              <a:lnSpc>
                <a:spcPts val="2389"/>
              </a:lnSpc>
            </a:pPr>
            <a:r>
              <a:rPr lang="en-US" sz="1707">
                <a:solidFill>
                  <a:srgbClr val="000000"/>
                </a:solidFill>
                <a:latin typeface="IBM Plex Sans"/>
                <a:ea typeface="IBM Plex Sans"/>
                <a:cs typeface="IBM Plex Sans"/>
                <a:sym typeface="IBM Plex Sans"/>
              </a:rPr>
              <a:t>Fisch, Nüsse, Samen, Meeresfrüchte, Olivenöl</a:t>
            </a:r>
          </a:p>
        </p:txBody>
      </p:sp>
      <p:sp>
        <p:nvSpPr>
          <p:cNvPr name="TextBox 67" id="67"/>
          <p:cNvSpPr txBox="true"/>
          <p:nvPr/>
        </p:nvSpPr>
        <p:spPr>
          <a:xfrm rot="0">
            <a:off x="9913170" y="3251579"/>
            <a:ext cx="2373445" cy="582028"/>
          </a:xfrm>
          <a:prstGeom prst="rect">
            <a:avLst/>
          </a:prstGeom>
        </p:spPr>
        <p:txBody>
          <a:bodyPr anchor="t" rtlCol="false" tIns="0" lIns="0" bIns="0" rIns="0">
            <a:spAutoFit/>
          </a:bodyPr>
          <a:lstStyle/>
          <a:p>
            <a:pPr algn="l">
              <a:lnSpc>
                <a:spcPts val="2389"/>
              </a:lnSpc>
            </a:pPr>
            <a:r>
              <a:rPr lang="en-US" sz="1707">
                <a:solidFill>
                  <a:srgbClr val="000000"/>
                </a:solidFill>
                <a:latin typeface="IBM Plex Sans"/>
                <a:ea typeface="IBM Plex Sans"/>
                <a:cs typeface="IBM Plex Sans"/>
                <a:sym typeface="IBM Plex Sans"/>
              </a:rPr>
              <a:t>Käse, Fleisch, Vollkorngetreide</a:t>
            </a:r>
          </a:p>
        </p:txBody>
      </p:sp>
      <p:sp>
        <p:nvSpPr>
          <p:cNvPr name="TextBox 68" id="68"/>
          <p:cNvSpPr txBox="true"/>
          <p:nvPr/>
        </p:nvSpPr>
        <p:spPr>
          <a:xfrm rot="0">
            <a:off x="9331568" y="2069283"/>
            <a:ext cx="1163204" cy="486684"/>
          </a:xfrm>
          <a:prstGeom prst="rect">
            <a:avLst/>
          </a:prstGeom>
        </p:spPr>
        <p:txBody>
          <a:bodyPr anchor="t" rtlCol="false" tIns="0" lIns="0" bIns="0" rIns="0">
            <a:spAutoFit/>
          </a:bodyPr>
          <a:lstStyle/>
          <a:p>
            <a:pPr algn="l">
              <a:lnSpc>
                <a:spcPts val="2002"/>
              </a:lnSpc>
            </a:pPr>
            <a:r>
              <a:rPr lang="en-US" sz="1430">
                <a:solidFill>
                  <a:srgbClr val="000000"/>
                </a:solidFill>
                <a:latin typeface="IBM Plex Sans"/>
                <a:ea typeface="IBM Plex Sans"/>
                <a:cs typeface="IBM Plex Sans"/>
                <a:sym typeface="IBM Plex Sans"/>
              </a:rPr>
              <a:t>Süßes,</a:t>
            </a:r>
          </a:p>
          <a:p>
            <a:pPr algn="l">
              <a:lnSpc>
                <a:spcPts val="2002"/>
              </a:lnSpc>
            </a:pPr>
            <a:r>
              <a:rPr lang="en-US" sz="1430">
                <a:solidFill>
                  <a:srgbClr val="000000"/>
                </a:solidFill>
                <a:latin typeface="IBM Plex Sans"/>
                <a:ea typeface="IBM Plex Sans"/>
                <a:cs typeface="IBM Plex Sans"/>
                <a:sym typeface="IBM Plex Sans"/>
              </a:rPr>
              <a:t>Alkohol</a:t>
            </a:r>
          </a:p>
        </p:txBody>
      </p:sp>
      <p:sp>
        <p:nvSpPr>
          <p:cNvPr name="TextBox 69" id="69"/>
          <p:cNvSpPr txBox="true"/>
          <p:nvPr/>
        </p:nvSpPr>
        <p:spPr>
          <a:xfrm rot="0">
            <a:off x="694747" y="6851845"/>
            <a:ext cx="3063170" cy="521954"/>
          </a:xfrm>
          <a:prstGeom prst="rect">
            <a:avLst/>
          </a:prstGeom>
        </p:spPr>
        <p:txBody>
          <a:bodyPr anchor="t" rtlCol="false" tIns="0" lIns="0" bIns="0" rIns="0">
            <a:spAutoFit/>
          </a:bodyPr>
          <a:lstStyle/>
          <a:p>
            <a:pPr algn="ctr">
              <a:lnSpc>
                <a:spcPts val="4382"/>
              </a:lnSpc>
            </a:pPr>
            <a:r>
              <a:rPr lang="en-US" sz="3130">
                <a:solidFill>
                  <a:srgbClr val="000000"/>
                </a:solidFill>
                <a:latin typeface="IBM Plex Sans"/>
                <a:ea typeface="IBM Plex Sans"/>
                <a:cs typeface="IBM Plex Sans"/>
                <a:sym typeface="IBM Plex Sans"/>
              </a:rPr>
              <a:t>Mehrmals täglich</a:t>
            </a:r>
          </a:p>
        </p:txBody>
      </p:sp>
      <p:sp>
        <p:nvSpPr>
          <p:cNvPr name="TextBox 70" id="70"/>
          <p:cNvSpPr txBox="true"/>
          <p:nvPr/>
        </p:nvSpPr>
        <p:spPr>
          <a:xfrm rot="0">
            <a:off x="1028700" y="3573018"/>
            <a:ext cx="5130415" cy="535310"/>
          </a:xfrm>
          <a:prstGeom prst="rect">
            <a:avLst/>
          </a:prstGeom>
        </p:spPr>
        <p:txBody>
          <a:bodyPr anchor="t" rtlCol="false" tIns="0" lIns="0" bIns="0" rIns="0">
            <a:spAutoFit/>
          </a:bodyPr>
          <a:lstStyle/>
          <a:p>
            <a:pPr algn="ctr">
              <a:lnSpc>
                <a:spcPts val="4419"/>
              </a:lnSpc>
            </a:pPr>
            <a:r>
              <a:rPr lang="en-US" sz="3156">
                <a:solidFill>
                  <a:srgbClr val="000000"/>
                </a:solidFill>
                <a:latin typeface="IBM Plex Sans"/>
                <a:ea typeface="IBM Plex Sans"/>
                <a:cs typeface="IBM Plex Sans"/>
                <a:sym typeface="IBM Plex Sans"/>
              </a:rPr>
              <a:t>Täglich, in kleineren Mengen</a:t>
            </a:r>
          </a:p>
        </p:txBody>
      </p:sp>
      <p:sp>
        <p:nvSpPr>
          <p:cNvPr name="TextBox 71" id="71"/>
          <p:cNvSpPr txBox="true"/>
          <p:nvPr/>
        </p:nvSpPr>
        <p:spPr>
          <a:xfrm rot="0">
            <a:off x="6114100" y="1854176"/>
            <a:ext cx="1225642" cy="527927"/>
          </a:xfrm>
          <a:prstGeom prst="rect">
            <a:avLst/>
          </a:prstGeom>
        </p:spPr>
        <p:txBody>
          <a:bodyPr anchor="t" rtlCol="false" tIns="0" lIns="0" bIns="0" rIns="0">
            <a:spAutoFit/>
          </a:bodyPr>
          <a:lstStyle/>
          <a:p>
            <a:pPr algn="ctr">
              <a:lnSpc>
                <a:spcPts val="4349"/>
              </a:lnSpc>
            </a:pPr>
            <a:r>
              <a:rPr lang="en-US" sz="3106">
                <a:solidFill>
                  <a:srgbClr val="000000"/>
                </a:solidFill>
                <a:latin typeface="IBM Plex Sans"/>
                <a:ea typeface="IBM Plex Sans"/>
                <a:cs typeface="IBM Plex Sans"/>
                <a:sym typeface="IBM Plex Sans"/>
              </a:rPr>
              <a:t>Selten </a:t>
            </a:r>
          </a:p>
        </p:txBody>
      </p:sp>
      <p:sp>
        <p:nvSpPr>
          <p:cNvPr name="Freeform 72" id="72"/>
          <p:cNvSpPr/>
          <p:nvPr/>
        </p:nvSpPr>
        <p:spPr>
          <a:xfrm flipH="false" flipV="false" rot="1810327">
            <a:off x="6226092" y="2656571"/>
            <a:ext cx="508648" cy="2787113"/>
          </a:xfrm>
          <a:custGeom>
            <a:avLst/>
            <a:gdLst/>
            <a:ahLst/>
            <a:cxnLst/>
            <a:rect r="r" b="b" t="t" l="l"/>
            <a:pathLst>
              <a:path h="2787113" w="508648">
                <a:moveTo>
                  <a:pt x="0" y="0"/>
                </a:moveTo>
                <a:lnTo>
                  <a:pt x="508648" y="0"/>
                </a:lnTo>
                <a:lnTo>
                  <a:pt x="508648" y="2787112"/>
                </a:lnTo>
                <a:lnTo>
                  <a:pt x="0" y="2787112"/>
                </a:lnTo>
                <a:lnTo>
                  <a:pt x="0" y="0"/>
                </a:lnTo>
                <a:close/>
              </a:path>
            </a:pathLst>
          </a:custGeom>
          <a:blipFill>
            <a:blip r:embed="rId24">
              <a:extLst>
                <a:ext uri="{96DAC541-7B7A-43D3-8B79-37D633B846F1}">
                  <asvg:svgBlip xmlns:asvg="http://schemas.microsoft.com/office/drawing/2016/SVG/main" r:embed="rId25"/>
                </a:ext>
              </a:extLst>
            </a:blip>
            <a:stretch>
              <a:fillRect l="0" t="0" r="0" b="0"/>
            </a:stretch>
          </a:blipFill>
        </p:spPr>
      </p:sp>
      <p:grpSp>
        <p:nvGrpSpPr>
          <p:cNvPr name="Group 73" id="73"/>
          <p:cNvGrpSpPr/>
          <p:nvPr/>
        </p:nvGrpSpPr>
        <p:grpSpPr>
          <a:xfrm rot="0">
            <a:off x="12820046" y="1737104"/>
            <a:ext cx="5336006" cy="3086100"/>
            <a:chOff x="0" y="0"/>
            <a:chExt cx="1405368" cy="812800"/>
          </a:xfrm>
        </p:grpSpPr>
        <p:sp>
          <p:nvSpPr>
            <p:cNvPr name="Freeform 74" id="74"/>
            <p:cNvSpPr/>
            <p:nvPr/>
          </p:nvSpPr>
          <p:spPr>
            <a:xfrm flipH="false" flipV="false" rot="0">
              <a:off x="0" y="0"/>
              <a:ext cx="1405368" cy="812800"/>
            </a:xfrm>
            <a:custGeom>
              <a:avLst/>
              <a:gdLst/>
              <a:ahLst/>
              <a:cxnLst/>
              <a:rect r="r" b="b" t="t" l="l"/>
              <a:pathLst>
                <a:path h="812800" w="1405368">
                  <a:moveTo>
                    <a:pt x="73995" y="0"/>
                  </a:moveTo>
                  <a:lnTo>
                    <a:pt x="1331373" y="0"/>
                  </a:lnTo>
                  <a:cubicBezTo>
                    <a:pt x="1372239" y="0"/>
                    <a:pt x="1405368" y="33129"/>
                    <a:pt x="1405368" y="73995"/>
                  </a:cubicBezTo>
                  <a:lnTo>
                    <a:pt x="1405368" y="738805"/>
                  </a:lnTo>
                  <a:cubicBezTo>
                    <a:pt x="1405368" y="779671"/>
                    <a:pt x="1372239" y="812800"/>
                    <a:pt x="1331373" y="812800"/>
                  </a:cubicBezTo>
                  <a:lnTo>
                    <a:pt x="73995" y="812800"/>
                  </a:lnTo>
                  <a:cubicBezTo>
                    <a:pt x="33129" y="812800"/>
                    <a:pt x="0" y="779671"/>
                    <a:pt x="0" y="738805"/>
                  </a:cubicBezTo>
                  <a:lnTo>
                    <a:pt x="0" y="73995"/>
                  </a:lnTo>
                  <a:cubicBezTo>
                    <a:pt x="0" y="33129"/>
                    <a:pt x="33129" y="0"/>
                    <a:pt x="73995" y="0"/>
                  </a:cubicBezTo>
                  <a:close/>
                </a:path>
              </a:pathLst>
            </a:custGeom>
            <a:solidFill>
              <a:srgbClr val="FDF8F4"/>
            </a:solidFill>
          </p:spPr>
        </p:sp>
        <p:sp>
          <p:nvSpPr>
            <p:cNvPr name="TextBox 75" id="75"/>
            <p:cNvSpPr txBox="true"/>
            <p:nvPr/>
          </p:nvSpPr>
          <p:spPr>
            <a:xfrm>
              <a:off x="0" y="-47625"/>
              <a:ext cx="1405368" cy="860425"/>
            </a:xfrm>
            <a:prstGeom prst="rect">
              <a:avLst/>
            </a:prstGeom>
          </p:spPr>
          <p:txBody>
            <a:bodyPr anchor="ctr" rtlCol="false" tIns="50800" lIns="50800" bIns="50800" rIns="50800"/>
            <a:lstStyle/>
            <a:p>
              <a:pPr algn="ctr">
                <a:lnSpc>
                  <a:spcPts val="2959"/>
                </a:lnSpc>
              </a:pPr>
            </a:p>
          </p:txBody>
        </p:sp>
      </p:grpSp>
      <p:sp>
        <p:nvSpPr>
          <p:cNvPr name="Freeform 76" id="76"/>
          <p:cNvSpPr/>
          <p:nvPr/>
        </p:nvSpPr>
        <p:spPr>
          <a:xfrm flipH="false" flipV="false" rot="0">
            <a:off x="16330156" y="3427062"/>
            <a:ext cx="943538" cy="1184977"/>
          </a:xfrm>
          <a:custGeom>
            <a:avLst/>
            <a:gdLst/>
            <a:ahLst/>
            <a:cxnLst/>
            <a:rect r="r" b="b" t="t" l="l"/>
            <a:pathLst>
              <a:path h="1184977" w="943538">
                <a:moveTo>
                  <a:pt x="0" y="0"/>
                </a:moveTo>
                <a:lnTo>
                  <a:pt x="943537" y="0"/>
                </a:lnTo>
                <a:lnTo>
                  <a:pt x="943537" y="1184977"/>
                </a:lnTo>
                <a:lnTo>
                  <a:pt x="0" y="1184977"/>
                </a:lnTo>
                <a:lnTo>
                  <a:pt x="0" y="0"/>
                </a:lnTo>
                <a:close/>
              </a:path>
            </a:pathLst>
          </a:custGeom>
          <a:blipFill>
            <a:blip r:embed="rId26">
              <a:extLst>
                <a:ext uri="{96DAC541-7B7A-43D3-8B79-37D633B846F1}">
                  <asvg:svgBlip xmlns:asvg="http://schemas.microsoft.com/office/drawing/2016/SVG/main" r:embed="rId27"/>
                </a:ext>
              </a:extLst>
            </a:blip>
            <a:stretch>
              <a:fillRect l="0" t="0" r="0" b="0"/>
            </a:stretch>
          </a:blipFill>
        </p:spPr>
      </p:sp>
      <p:sp>
        <p:nvSpPr>
          <p:cNvPr name="Freeform 77" id="77"/>
          <p:cNvSpPr/>
          <p:nvPr/>
        </p:nvSpPr>
        <p:spPr>
          <a:xfrm flipH="false" flipV="false" rot="0">
            <a:off x="17401461" y="3427062"/>
            <a:ext cx="630186" cy="1079548"/>
          </a:xfrm>
          <a:custGeom>
            <a:avLst/>
            <a:gdLst/>
            <a:ahLst/>
            <a:cxnLst/>
            <a:rect r="r" b="b" t="t" l="l"/>
            <a:pathLst>
              <a:path h="1079548" w="630186">
                <a:moveTo>
                  <a:pt x="0" y="0"/>
                </a:moveTo>
                <a:lnTo>
                  <a:pt x="630187" y="0"/>
                </a:lnTo>
                <a:lnTo>
                  <a:pt x="630187" y="1079548"/>
                </a:lnTo>
                <a:lnTo>
                  <a:pt x="0" y="1079548"/>
                </a:lnTo>
                <a:lnTo>
                  <a:pt x="0" y="0"/>
                </a:lnTo>
                <a:close/>
              </a:path>
            </a:pathLst>
          </a:custGeom>
          <a:blipFill>
            <a:blip r:embed="rId28">
              <a:extLst>
                <a:ext uri="{96DAC541-7B7A-43D3-8B79-37D633B846F1}">
                  <asvg:svgBlip xmlns:asvg="http://schemas.microsoft.com/office/drawing/2016/SVG/main" r:embed="rId29"/>
                </a:ext>
              </a:extLst>
            </a:blip>
            <a:stretch>
              <a:fillRect l="0" t="0" r="0" b="0"/>
            </a:stretch>
          </a:blipFill>
        </p:spPr>
      </p:sp>
      <p:sp>
        <p:nvSpPr>
          <p:cNvPr name="Freeform 78" id="78"/>
          <p:cNvSpPr/>
          <p:nvPr/>
        </p:nvSpPr>
        <p:spPr>
          <a:xfrm flipH="false" flipV="false" rot="0">
            <a:off x="13000989" y="3601920"/>
            <a:ext cx="1943743" cy="952434"/>
          </a:xfrm>
          <a:custGeom>
            <a:avLst/>
            <a:gdLst/>
            <a:ahLst/>
            <a:cxnLst/>
            <a:rect r="r" b="b" t="t" l="l"/>
            <a:pathLst>
              <a:path h="952434" w="1943743">
                <a:moveTo>
                  <a:pt x="0" y="0"/>
                </a:moveTo>
                <a:lnTo>
                  <a:pt x="1943744" y="0"/>
                </a:lnTo>
                <a:lnTo>
                  <a:pt x="1943744" y="952435"/>
                </a:lnTo>
                <a:lnTo>
                  <a:pt x="0" y="952435"/>
                </a:lnTo>
                <a:lnTo>
                  <a:pt x="0" y="0"/>
                </a:lnTo>
                <a:close/>
              </a:path>
            </a:pathLst>
          </a:custGeom>
          <a:blipFill>
            <a:blip r:embed="rId30">
              <a:extLst>
                <a:ext uri="{96DAC541-7B7A-43D3-8B79-37D633B846F1}">
                  <asvg:svgBlip xmlns:asvg="http://schemas.microsoft.com/office/drawing/2016/SVG/main" r:embed="rId31"/>
                </a:ext>
              </a:extLst>
            </a:blip>
            <a:stretch>
              <a:fillRect l="0" t="0" r="0" b="0"/>
            </a:stretch>
          </a:blipFill>
        </p:spPr>
      </p:sp>
      <p:sp>
        <p:nvSpPr>
          <p:cNvPr name="Freeform 79" id="79"/>
          <p:cNvSpPr/>
          <p:nvPr/>
        </p:nvSpPr>
        <p:spPr>
          <a:xfrm flipH="false" flipV="false" rot="0">
            <a:off x="14844619" y="3465300"/>
            <a:ext cx="1286797" cy="1225674"/>
          </a:xfrm>
          <a:custGeom>
            <a:avLst/>
            <a:gdLst/>
            <a:ahLst/>
            <a:cxnLst/>
            <a:rect r="r" b="b" t="t" l="l"/>
            <a:pathLst>
              <a:path h="1225674" w="1286797">
                <a:moveTo>
                  <a:pt x="0" y="0"/>
                </a:moveTo>
                <a:lnTo>
                  <a:pt x="1286797" y="0"/>
                </a:lnTo>
                <a:lnTo>
                  <a:pt x="1286797" y="1225675"/>
                </a:lnTo>
                <a:lnTo>
                  <a:pt x="0" y="1225675"/>
                </a:lnTo>
                <a:lnTo>
                  <a:pt x="0" y="0"/>
                </a:lnTo>
                <a:close/>
              </a:path>
            </a:pathLst>
          </a:custGeom>
          <a:blipFill>
            <a:blip r:embed="rId32"/>
            <a:stretch>
              <a:fillRect l="0" t="0" r="0" b="0"/>
            </a:stretch>
          </a:blipFill>
        </p:spPr>
      </p:sp>
      <p:sp>
        <p:nvSpPr>
          <p:cNvPr name="TextBox 80" id="80"/>
          <p:cNvSpPr txBox="true"/>
          <p:nvPr/>
        </p:nvSpPr>
        <p:spPr>
          <a:xfrm rot="0">
            <a:off x="13117251" y="2104118"/>
            <a:ext cx="4914396" cy="1011218"/>
          </a:xfrm>
          <a:prstGeom prst="rect">
            <a:avLst/>
          </a:prstGeom>
        </p:spPr>
        <p:txBody>
          <a:bodyPr anchor="t" rtlCol="false" tIns="0" lIns="0" bIns="0" rIns="0">
            <a:spAutoFit/>
          </a:bodyPr>
          <a:lstStyle/>
          <a:p>
            <a:pPr algn="l">
              <a:lnSpc>
                <a:spcPts val="3308"/>
              </a:lnSpc>
            </a:pPr>
            <a:r>
              <a:rPr lang="en-US" sz="2363" b="true">
                <a:solidFill>
                  <a:srgbClr val="000000"/>
                </a:solidFill>
                <a:latin typeface="IBM Plex Sans Bold"/>
                <a:ea typeface="IBM Plex Sans Bold"/>
                <a:cs typeface="IBM Plex Sans Bold"/>
                <a:sym typeface="IBM Plex Sans Bold"/>
              </a:rPr>
              <a:t>Flexi Carb Prinzip:</a:t>
            </a:r>
          </a:p>
          <a:p>
            <a:pPr algn="l">
              <a:lnSpc>
                <a:spcPts val="2468"/>
              </a:lnSpc>
            </a:pPr>
            <a:r>
              <a:rPr lang="en-US" sz="1763">
                <a:solidFill>
                  <a:srgbClr val="000000"/>
                </a:solidFill>
                <a:latin typeface="IBM Plex Sans"/>
                <a:ea typeface="IBM Plex Sans"/>
                <a:cs typeface="IBM Plex Sans"/>
                <a:sym typeface="IBM Plex Sans"/>
              </a:rPr>
              <a:t>Anteil an Kohlenhydraten kann an Bewegungseinheiten angepasst erhöht werden</a:t>
            </a:r>
          </a:p>
        </p:txBody>
      </p:sp>
      <p:sp>
        <p:nvSpPr>
          <p:cNvPr name="TextBox 81" id="81"/>
          <p:cNvSpPr txBox="true"/>
          <p:nvPr/>
        </p:nvSpPr>
        <p:spPr>
          <a:xfrm rot="0">
            <a:off x="2198061" y="277997"/>
            <a:ext cx="13891878" cy="661013"/>
          </a:xfrm>
          <a:prstGeom prst="rect">
            <a:avLst/>
          </a:prstGeom>
        </p:spPr>
        <p:txBody>
          <a:bodyPr anchor="t" rtlCol="false" tIns="0" lIns="0" bIns="0" rIns="0">
            <a:spAutoFit/>
          </a:bodyPr>
          <a:lstStyle/>
          <a:p>
            <a:pPr algn="ctr">
              <a:lnSpc>
                <a:spcPts val="4410"/>
              </a:lnSpc>
            </a:pPr>
            <a:r>
              <a:rPr lang="en-US" sz="4200">
                <a:solidFill>
                  <a:srgbClr val="1E352E"/>
                </a:solidFill>
                <a:latin typeface="Power Grotesk 1 Medium"/>
                <a:ea typeface="Power Grotesk 1 Medium"/>
                <a:cs typeface="Power Grotesk 1 Medium"/>
                <a:sym typeface="Power Grotesk 1 Medium"/>
              </a:rPr>
              <a:t>Ernährungspyramide für die Lebensmitte</a:t>
            </a:r>
          </a:p>
        </p:txBody>
      </p:sp>
      <p:sp>
        <p:nvSpPr>
          <p:cNvPr name="Freeform 82" id="82"/>
          <p:cNvSpPr/>
          <p:nvPr/>
        </p:nvSpPr>
        <p:spPr>
          <a:xfrm flipH="false" flipV="false" rot="0">
            <a:off x="17451211" y="111841"/>
            <a:ext cx="697546" cy="827265"/>
          </a:xfrm>
          <a:custGeom>
            <a:avLst/>
            <a:gdLst/>
            <a:ahLst/>
            <a:cxnLst/>
            <a:rect r="r" b="b" t="t" l="l"/>
            <a:pathLst>
              <a:path h="827265" w="697546">
                <a:moveTo>
                  <a:pt x="0" y="0"/>
                </a:moveTo>
                <a:lnTo>
                  <a:pt x="697546" y="0"/>
                </a:lnTo>
                <a:lnTo>
                  <a:pt x="697546" y="827265"/>
                </a:lnTo>
                <a:lnTo>
                  <a:pt x="0" y="827265"/>
                </a:lnTo>
                <a:lnTo>
                  <a:pt x="0" y="0"/>
                </a:lnTo>
                <a:close/>
              </a:path>
            </a:pathLst>
          </a:custGeom>
          <a:blipFill>
            <a:blip r:embed="rId33"/>
            <a:stretch>
              <a:fillRect l="0" t="0" r="0" b="0"/>
            </a:stretch>
          </a:blipFill>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F3F6EB"/>
        </a:solidFill>
      </p:bgPr>
    </p:bg>
    <p:spTree>
      <p:nvGrpSpPr>
        <p:cNvPr id="1" name=""/>
        <p:cNvGrpSpPr/>
        <p:nvPr/>
      </p:nvGrpSpPr>
      <p:grpSpPr>
        <a:xfrm>
          <a:off x="0" y="0"/>
          <a:ext cx="0" cy="0"/>
          <a:chOff x="0" y="0"/>
          <a:chExt cx="0" cy="0"/>
        </a:xfrm>
      </p:grpSpPr>
      <p:grpSp>
        <p:nvGrpSpPr>
          <p:cNvPr name="Group 2" id="2"/>
          <p:cNvGrpSpPr/>
          <p:nvPr/>
        </p:nvGrpSpPr>
        <p:grpSpPr>
          <a:xfrm rot="0">
            <a:off x="5220327" y="1713957"/>
            <a:ext cx="8435195" cy="8435195"/>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E352E"/>
            </a:solidFill>
          </p:spPr>
        </p:sp>
        <p:sp>
          <p:nvSpPr>
            <p:cNvPr name="TextBox 4" id="4"/>
            <p:cNvSpPr txBox="true"/>
            <p:nvPr/>
          </p:nvSpPr>
          <p:spPr>
            <a:xfrm>
              <a:off x="76200" y="28575"/>
              <a:ext cx="660400" cy="708025"/>
            </a:xfrm>
            <a:prstGeom prst="rect">
              <a:avLst/>
            </a:prstGeom>
          </p:spPr>
          <p:txBody>
            <a:bodyPr anchor="ctr" rtlCol="false" tIns="50800" lIns="50800" bIns="50800" rIns="50800"/>
            <a:lstStyle/>
            <a:p>
              <a:pPr algn="ctr">
                <a:lnSpc>
                  <a:spcPts val="3219"/>
                </a:lnSpc>
              </a:pPr>
            </a:p>
          </p:txBody>
        </p:sp>
      </p:grpSp>
      <p:grpSp>
        <p:nvGrpSpPr>
          <p:cNvPr name="Group 5" id="5"/>
          <p:cNvGrpSpPr/>
          <p:nvPr/>
        </p:nvGrpSpPr>
        <p:grpSpPr>
          <a:xfrm rot="0">
            <a:off x="5356275" y="1830855"/>
            <a:ext cx="8201399" cy="8201399"/>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2CBB1"/>
            </a:solidFill>
          </p:spPr>
        </p:sp>
        <p:sp>
          <p:nvSpPr>
            <p:cNvPr name="TextBox 7" id="7"/>
            <p:cNvSpPr txBox="true"/>
            <p:nvPr/>
          </p:nvSpPr>
          <p:spPr>
            <a:xfrm>
              <a:off x="76200" y="28575"/>
              <a:ext cx="660400" cy="708025"/>
            </a:xfrm>
            <a:prstGeom prst="rect">
              <a:avLst/>
            </a:prstGeom>
          </p:spPr>
          <p:txBody>
            <a:bodyPr anchor="ctr" rtlCol="false" tIns="50800" lIns="50800" bIns="50800" rIns="50800"/>
            <a:lstStyle/>
            <a:p>
              <a:pPr algn="ctr">
                <a:lnSpc>
                  <a:spcPts val="3219"/>
                </a:lnSpc>
              </a:pPr>
            </a:p>
          </p:txBody>
        </p:sp>
      </p:grpSp>
      <p:sp>
        <p:nvSpPr>
          <p:cNvPr name="AutoShape 8" id="8"/>
          <p:cNvSpPr/>
          <p:nvPr/>
        </p:nvSpPr>
        <p:spPr>
          <a:xfrm flipV="true">
            <a:off x="9456974" y="1830855"/>
            <a:ext cx="0" cy="8318297"/>
          </a:xfrm>
          <a:prstGeom prst="line">
            <a:avLst/>
          </a:prstGeom>
          <a:ln cap="flat" w="38100">
            <a:solidFill>
              <a:srgbClr val="EC64A1"/>
            </a:solidFill>
            <a:prstDash val="solid"/>
            <a:headEnd type="none" len="sm" w="sm"/>
            <a:tailEnd type="none" len="sm" w="sm"/>
          </a:ln>
        </p:spPr>
      </p:sp>
      <p:sp>
        <p:nvSpPr>
          <p:cNvPr name="AutoShape 9" id="9"/>
          <p:cNvSpPr/>
          <p:nvPr/>
        </p:nvSpPr>
        <p:spPr>
          <a:xfrm flipH="true">
            <a:off x="9456974" y="4453294"/>
            <a:ext cx="3856534" cy="1459211"/>
          </a:xfrm>
          <a:prstGeom prst="line">
            <a:avLst/>
          </a:prstGeom>
          <a:ln cap="flat" w="38100">
            <a:solidFill>
              <a:srgbClr val="EC64A1"/>
            </a:solidFill>
            <a:prstDash val="solid"/>
            <a:headEnd type="none" len="sm" w="sm"/>
            <a:tailEnd type="none" len="sm" w="sm"/>
          </a:ln>
        </p:spPr>
      </p:sp>
      <p:sp>
        <p:nvSpPr>
          <p:cNvPr name="AutoShape 10" id="10"/>
          <p:cNvSpPr/>
          <p:nvPr/>
        </p:nvSpPr>
        <p:spPr>
          <a:xfrm flipH="true">
            <a:off x="9437924" y="3672615"/>
            <a:ext cx="3471174" cy="2258939"/>
          </a:xfrm>
          <a:prstGeom prst="line">
            <a:avLst/>
          </a:prstGeom>
          <a:ln cap="flat" w="38100">
            <a:solidFill>
              <a:srgbClr val="EC64A1"/>
            </a:solidFill>
            <a:prstDash val="solid"/>
            <a:headEnd type="none" len="sm" w="sm"/>
            <a:tailEnd type="none" len="sm" w="sm"/>
          </a:ln>
        </p:spPr>
      </p:sp>
      <p:grpSp>
        <p:nvGrpSpPr>
          <p:cNvPr name="Group 11" id="11"/>
          <p:cNvGrpSpPr/>
          <p:nvPr/>
        </p:nvGrpSpPr>
        <p:grpSpPr>
          <a:xfrm rot="0">
            <a:off x="6514111" y="5143500"/>
            <a:ext cx="2923813" cy="2923813"/>
            <a:chOff x="0" y="0"/>
            <a:chExt cx="12700000" cy="12700000"/>
          </a:xfrm>
        </p:grpSpPr>
        <p:sp>
          <p:nvSpPr>
            <p:cNvPr name="Freeform 12" id="12"/>
            <p:cNvSpPr/>
            <p:nvPr/>
          </p:nvSpPr>
          <p:spPr>
            <a:xfrm flipH="false" flipV="false" rot="0">
              <a:off x="125908" y="857250"/>
              <a:ext cx="12396490" cy="11506076"/>
            </a:xfrm>
            <a:custGeom>
              <a:avLst/>
              <a:gdLst/>
              <a:ahLst/>
              <a:cxnLst/>
              <a:rect r="r" b="b" t="t" l="l"/>
              <a:pathLst>
                <a:path h="11506076" w="12396490">
                  <a:moveTo>
                    <a:pt x="10015042" y="938530"/>
                  </a:moveTo>
                  <a:cubicBezTo>
                    <a:pt x="8825052" y="189230"/>
                    <a:pt x="8506282" y="154940"/>
                    <a:pt x="7108012" y="0"/>
                  </a:cubicBezTo>
                  <a:cubicBezTo>
                    <a:pt x="3902532" y="38100"/>
                    <a:pt x="1304112" y="1889760"/>
                    <a:pt x="298272" y="4933950"/>
                  </a:cubicBezTo>
                  <a:cubicBezTo>
                    <a:pt x="-45898" y="5975350"/>
                    <a:pt x="-137338" y="7139940"/>
                    <a:pt x="266522" y="8159750"/>
                  </a:cubicBezTo>
                  <a:cubicBezTo>
                    <a:pt x="797382" y="9499600"/>
                    <a:pt x="2116912" y="10407650"/>
                    <a:pt x="3511372" y="10773410"/>
                  </a:cubicBezTo>
                  <a:cubicBezTo>
                    <a:pt x="4905832" y="11140440"/>
                    <a:pt x="6441262" y="11644630"/>
                    <a:pt x="7871282" y="11470640"/>
                  </a:cubicBezTo>
                  <a:cubicBezTo>
                    <a:pt x="8986342" y="11334750"/>
                    <a:pt x="10100132" y="10519410"/>
                    <a:pt x="10934522" y="9767570"/>
                  </a:cubicBezTo>
                  <a:cubicBezTo>
                    <a:pt x="11488242" y="9268460"/>
                    <a:pt x="11833682" y="8576310"/>
                    <a:pt x="12064822" y="7867650"/>
                  </a:cubicBezTo>
                  <a:cubicBezTo>
                    <a:pt x="12872542" y="5401310"/>
                    <a:pt x="12210872" y="2322830"/>
                    <a:pt x="10015042" y="938530"/>
                  </a:cubicBezTo>
                  <a:close/>
                </a:path>
              </a:pathLst>
            </a:custGeom>
            <a:blipFill>
              <a:blip r:embed="rId3"/>
              <a:stretch>
                <a:fillRect l="-19656" t="0" r="-19656" b="0"/>
              </a:stretch>
            </a:blipFill>
          </p:spPr>
        </p:sp>
      </p:grpSp>
      <p:grpSp>
        <p:nvGrpSpPr>
          <p:cNvPr name="Group 13" id="13"/>
          <p:cNvGrpSpPr/>
          <p:nvPr/>
        </p:nvGrpSpPr>
        <p:grpSpPr>
          <a:xfrm rot="0">
            <a:off x="7717998" y="8267075"/>
            <a:ext cx="1738976" cy="1738976"/>
            <a:chOff x="0" y="0"/>
            <a:chExt cx="12700000" cy="12700000"/>
          </a:xfrm>
        </p:grpSpPr>
        <p:sp>
          <p:nvSpPr>
            <p:cNvPr name="Freeform 14" id="14"/>
            <p:cNvSpPr/>
            <p:nvPr/>
          </p:nvSpPr>
          <p:spPr>
            <a:xfrm flipH="false" flipV="false" rot="0">
              <a:off x="125908" y="857250"/>
              <a:ext cx="12396490" cy="11506076"/>
            </a:xfrm>
            <a:custGeom>
              <a:avLst/>
              <a:gdLst/>
              <a:ahLst/>
              <a:cxnLst/>
              <a:rect r="r" b="b" t="t" l="l"/>
              <a:pathLst>
                <a:path h="11506076" w="12396490">
                  <a:moveTo>
                    <a:pt x="10015042" y="938530"/>
                  </a:moveTo>
                  <a:cubicBezTo>
                    <a:pt x="8825052" y="189230"/>
                    <a:pt x="8506282" y="154940"/>
                    <a:pt x="7108012" y="0"/>
                  </a:cubicBezTo>
                  <a:cubicBezTo>
                    <a:pt x="3902532" y="38100"/>
                    <a:pt x="1304112" y="1889760"/>
                    <a:pt x="298272" y="4933950"/>
                  </a:cubicBezTo>
                  <a:cubicBezTo>
                    <a:pt x="-45898" y="5975350"/>
                    <a:pt x="-137338" y="7139940"/>
                    <a:pt x="266522" y="8159750"/>
                  </a:cubicBezTo>
                  <a:cubicBezTo>
                    <a:pt x="797382" y="9499600"/>
                    <a:pt x="2116912" y="10407650"/>
                    <a:pt x="3511372" y="10773410"/>
                  </a:cubicBezTo>
                  <a:cubicBezTo>
                    <a:pt x="4905832" y="11140440"/>
                    <a:pt x="6441262" y="11644630"/>
                    <a:pt x="7871282" y="11470640"/>
                  </a:cubicBezTo>
                  <a:cubicBezTo>
                    <a:pt x="8986342" y="11334750"/>
                    <a:pt x="10100132" y="10519410"/>
                    <a:pt x="10934522" y="9767570"/>
                  </a:cubicBezTo>
                  <a:cubicBezTo>
                    <a:pt x="11488242" y="9268460"/>
                    <a:pt x="11833682" y="8576310"/>
                    <a:pt x="12064822" y="7867650"/>
                  </a:cubicBezTo>
                  <a:cubicBezTo>
                    <a:pt x="12872542" y="5401310"/>
                    <a:pt x="12210872" y="2322830"/>
                    <a:pt x="10015042" y="938530"/>
                  </a:cubicBezTo>
                  <a:close/>
                </a:path>
              </a:pathLst>
            </a:custGeom>
            <a:blipFill>
              <a:blip r:embed="rId4"/>
              <a:stretch>
                <a:fillRect l="-19656" t="0" r="-19656" b="0"/>
              </a:stretch>
            </a:blipFill>
          </p:spPr>
        </p:sp>
      </p:grpSp>
      <p:grpSp>
        <p:nvGrpSpPr>
          <p:cNvPr name="Group 15" id="15"/>
          <p:cNvGrpSpPr/>
          <p:nvPr/>
        </p:nvGrpSpPr>
        <p:grpSpPr>
          <a:xfrm rot="0">
            <a:off x="5220327" y="3523162"/>
            <a:ext cx="2502297" cy="2502297"/>
            <a:chOff x="0" y="0"/>
            <a:chExt cx="12700000" cy="12700000"/>
          </a:xfrm>
        </p:grpSpPr>
        <p:sp>
          <p:nvSpPr>
            <p:cNvPr name="Freeform 16" id="16"/>
            <p:cNvSpPr/>
            <p:nvPr/>
          </p:nvSpPr>
          <p:spPr>
            <a:xfrm flipH="false" flipV="false" rot="0">
              <a:off x="125908" y="857250"/>
              <a:ext cx="12396490" cy="11506076"/>
            </a:xfrm>
            <a:custGeom>
              <a:avLst/>
              <a:gdLst/>
              <a:ahLst/>
              <a:cxnLst/>
              <a:rect r="r" b="b" t="t" l="l"/>
              <a:pathLst>
                <a:path h="11506076" w="12396490">
                  <a:moveTo>
                    <a:pt x="10015042" y="938530"/>
                  </a:moveTo>
                  <a:cubicBezTo>
                    <a:pt x="8825052" y="189230"/>
                    <a:pt x="8506282" y="154940"/>
                    <a:pt x="7108012" y="0"/>
                  </a:cubicBezTo>
                  <a:cubicBezTo>
                    <a:pt x="3902532" y="38100"/>
                    <a:pt x="1304112" y="1889760"/>
                    <a:pt x="298272" y="4933950"/>
                  </a:cubicBezTo>
                  <a:cubicBezTo>
                    <a:pt x="-45898" y="5975350"/>
                    <a:pt x="-137338" y="7139940"/>
                    <a:pt x="266522" y="8159750"/>
                  </a:cubicBezTo>
                  <a:cubicBezTo>
                    <a:pt x="797382" y="9499600"/>
                    <a:pt x="2116912" y="10407650"/>
                    <a:pt x="3511372" y="10773410"/>
                  </a:cubicBezTo>
                  <a:cubicBezTo>
                    <a:pt x="4905832" y="11140440"/>
                    <a:pt x="6441262" y="11644630"/>
                    <a:pt x="7871282" y="11470640"/>
                  </a:cubicBezTo>
                  <a:cubicBezTo>
                    <a:pt x="8986342" y="11334750"/>
                    <a:pt x="10100132" y="10519410"/>
                    <a:pt x="10934522" y="9767570"/>
                  </a:cubicBezTo>
                  <a:cubicBezTo>
                    <a:pt x="11488242" y="9268460"/>
                    <a:pt x="11833682" y="8576310"/>
                    <a:pt x="12064822" y="7867650"/>
                  </a:cubicBezTo>
                  <a:cubicBezTo>
                    <a:pt x="12872542" y="5401310"/>
                    <a:pt x="12210872" y="2322830"/>
                    <a:pt x="10015042" y="938530"/>
                  </a:cubicBezTo>
                  <a:close/>
                </a:path>
              </a:pathLst>
            </a:custGeom>
            <a:blipFill>
              <a:blip r:embed="rId5"/>
              <a:stretch>
                <a:fillRect l="0" t="-30854" r="0" b="-30854"/>
              </a:stretch>
            </a:blipFill>
          </p:spPr>
        </p:sp>
      </p:grpSp>
      <p:grpSp>
        <p:nvGrpSpPr>
          <p:cNvPr name="Group 17" id="17"/>
          <p:cNvGrpSpPr/>
          <p:nvPr/>
        </p:nvGrpSpPr>
        <p:grpSpPr>
          <a:xfrm rot="0">
            <a:off x="6388046" y="3007397"/>
            <a:ext cx="3068928" cy="3068928"/>
            <a:chOff x="0" y="0"/>
            <a:chExt cx="12700000" cy="12700000"/>
          </a:xfrm>
        </p:grpSpPr>
        <p:sp>
          <p:nvSpPr>
            <p:cNvPr name="Freeform 18" id="18"/>
            <p:cNvSpPr/>
            <p:nvPr/>
          </p:nvSpPr>
          <p:spPr>
            <a:xfrm flipH="false" flipV="false" rot="0">
              <a:off x="125908" y="857250"/>
              <a:ext cx="12396490" cy="11506076"/>
            </a:xfrm>
            <a:custGeom>
              <a:avLst/>
              <a:gdLst/>
              <a:ahLst/>
              <a:cxnLst/>
              <a:rect r="r" b="b" t="t" l="l"/>
              <a:pathLst>
                <a:path h="11506076" w="12396490">
                  <a:moveTo>
                    <a:pt x="10015042" y="938530"/>
                  </a:moveTo>
                  <a:cubicBezTo>
                    <a:pt x="8825052" y="189230"/>
                    <a:pt x="8506282" y="154940"/>
                    <a:pt x="7108012" y="0"/>
                  </a:cubicBezTo>
                  <a:cubicBezTo>
                    <a:pt x="3902532" y="38100"/>
                    <a:pt x="1304112" y="1889760"/>
                    <a:pt x="298272" y="4933950"/>
                  </a:cubicBezTo>
                  <a:cubicBezTo>
                    <a:pt x="-45898" y="5975350"/>
                    <a:pt x="-137338" y="7139940"/>
                    <a:pt x="266522" y="8159750"/>
                  </a:cubicBezTo>
                  <a:cubicBezTo>
                    <a:pt x="797382" y="9499600"/>
                    <a:pt x="2116912" y="10407650"/>
                    <a:pt x="3511372" y="10773410"/>
                  </a:cubicBezTo>
                  <a:cubicBezTo>
                    <a:pt x="4905832" y="11140440"/>
                    <a:pt x="6441262" y="11644630"/>
                    <a:pt x="7871282" y="11470640"/>
                  </a:cubicBezTo>
                  <a:cubicBezTo>
                    <a:pt x="8986342" y="11334750"/>
                    <a:pt x="10100132" y="10519410"/>
                    <a:pt x="10934522" y="9767570"/>
                  </a:cubicBezTo>
                  <a:cubicBezTo>
                    <a:pt x="11488242" y="9268460"/>
                    <a:pt x="11833682" y="8576310"/>
                    <a:pt x="12064822" y="7867650"/>
                  </a:cubicBezTo>
                  <a:cubicBezTo>
                    <a:pt x="12872542" y="5401310"/>
                    <a:pt x="12210872" y="2322830"/>
                    <a:pt x="10015042" y="938530"/>
                  </a:cubicBezTo>
                  <a:close/>
                </a:path>
              </a:pathLst>
            </a:custGeom>
            <a:blipFill>
              <a:blip r:embed="rId6"/>
              <a:stretch>
                <a:fillRect l="-11878" t="0" r="-11878" b="0"/>
              </a:stretch>
            </a:blipFill>
          </p:spPr>
        </p:sp>
      </p:grpSp>
      <p:grpSp>
        <p:nvGrpSpPr>
          <p:cNvPr name="Group 19" id="19"/>
          <p:cNvGrpSpPr/>
          <p:nvPr/>
        </p:nvGrpSpPr>
        <p:grpSpPr>
          <a:xfrm rot="0">
            <a:off x="7534249" y="1600437"/>
            <a:ext cx="1922725" cy="1922725"/>
            <a:chOff x="0" y="0"/>
            <a:chExt cx="12700000" cy="12700000"/>
          </a:xfrm>
        </p:grpSpPr>
        <p:sp>
          <p:nvSpPr>
            <p:cNvPr name="Freeform 20" id="20"/>
            <p:cNvSpPr/>
            <p:nvPr/>
          </p:nvSpPr>
          <p:spPr>
            <a:xfrm flipH="false" flipV="false" rot="0">
              <a:off x="125908" y="857250"/>
              <a:ext cx="12396490" cy="11506076"/>
            </a:xfrm>
            <a:custGeom>
              <a:avLst/>
              <a:gdLst/>
              <a:ahLst/>
              <a:cxnLst/>
              <a:rect r="r" b="b" t="t" l="l"/>
              <a:pathLst>
                <a:path h="11506076" w="12396490">
                  <a:moveTo>
                    <a:pt x="10015042" y="938530"/>
                  </a:moveTo>
                  <a:cubicBezTo>
                    <a:pt x="8825052" y="189230"/>
                    <a:pt x="8506282" y="154940"/>
                    <a:pt x="7108012" y="0"/>
                  </a:cubicBezTo>
                  <a:cubicBezTo>
                    <a:pt x="3902532" y="38100"/>
                    <a:pt x="1304112" y="1889760"/>
                    <a:pt x="298272" y="4933950"/>
                  </a:cubicBezTo>
                  <a:cubicBezTo>
                    <a:pt x="-45898" y="5975350"/>
                    <a:pt x="-137338" y="7139940"/>
                    <a:pt x="266522" y="8159750"/>
                  </a:cubicBezTo>
                  <a:cubicBezTo>
                    <a:pt x="797382" y="9499600"/>
                    <a:pt x="2116912" y="10407650"/>
                    <a:pt x="3511372" y="10773410"/>
                  </a:cubicBezTo>
                  <a:cubicBezTo>
                    <a:pt x="4905832" y="11140440"/>
                    <a:pt x="6441262" y="11644630"/>
                    <a:pt x="7871282" y="11470640"/>
                  </a:cubicBezTo>
                  <a:cubicBezTo>
                    <a:pt x="8986342" y="11334750"/>
                    <a:pt x="10100132" y="10519410"/>
                    <a:pt x="10934522" y="9767570"/>
                  </a:cubicBezTo>
                  <a:cubicBezTo>
                    <a:pt x="11488242" y="9268460"/>
                    <a:pt x="11833682" y="8576310"/>
                    <a:pt x="12064822" y="7867650"/>
                  </a:cubicBezTo>
                  <a:cubicBezTo>
                    <a:pt x="12872542" y="5401310"/>
                    <a:pt x="12210872" y="2322830"/>
                    <a:pt x="10015042" y="938530"/>
                  </a:cubicBezTo>
                  <a:close/>
                </a:path>
              </a:pathLst>
            </a:custGeom>
            <a:blipFill>
              <a:blip r:embed="rId7"/>
              <a:stretch>
                <a:fillRect l="-21260" t="0" r="-21260" b="0"/>
              </a:stretch>
            </a:blipFill>
          </p:spPr>
        </p:sp>
      </p:grpSp>
      <p:grpSp>
        <p:nvGrpSpPr>
          <p:cNvPr name="Group 21" id="21"/>
          <p:cNvGrpSpPr/>
          <p:nvPr/>
        </p:nvGrpSpPr>
        <p:grpSpPr>
          <a:xfrm rot="0">
            <a:off x="6275362" y="2397722"/>
            <a:ext cx="1985686" cy="1985686"/>
            <a:chOff x="0" y="0"/>
            <a:chExt cx="12700000" cy="12700000"/>
          </a:xfrm>
        </p:grpSpPr>
        <p:sp>
          <p:nvSpPr>
            <p:cNvPr name="Freeform 22" id="22"/>
            <p:cNvSpPr/>
            <p:nvPr/>
          </p:nvSpPr>
          <p:spPr>
            <a:xfrm flipH="false" flipV="false" rot="0">
              <a:off x="125908" y="857250"/>
              <a:ext cx="12396490" cy="11506076"/>
            </a:xfrm>
            <a:custGeom>
              <a:avLst/>
              <a:gdLst/>
              <a:ahLst/>
              <a:cxnLst/>
              <a:rect r="r" b="b" t="t" l="l"/>
              <a:pathLst>
                <a:path h="11506076" w="12396490">
                  <a:moveTo>
                    <a:pt x="10015042" y="938530"/>
                  </a:moveTo>
                  <a:cubicBezTo>
                    <a:pt x="8825052" y="189230"/>
                    <a:pt x="8506282" y="154940"/>
                    <a:pt x="7108012" y="0"/>
                  </a:cubicBezTo>
                  <a:cubicBezTo>
                    <a:pt x="3902532" y="38100"/>
                    <a:pt x="1304112" y="1889760"/>
                    <a:pt x="298272" y="4933950"/>
                  </a:cubicBezTo>
                  <a:cubicBezTo>
                    <a:pt x="-45898" y="5975350"/>
                    <a:pt x="-137338" y="7139940"/>
                    <a:pt x="266522" y="8159750"/>
                  </a:cubicBezTo>
                  <a:cubicBezTo>
                    <a:pt x="797382" y="9499600"/>
                    <a:pt x="2116912" y="10407650"/>
                    <a:pt x="3511372" y="10773410"/>
                  </a:cubicBezTo>
                  <a:cubicBezTo>
                    <a:pt x="4905832" y="11140440"/>
                    <a:pt x="6441262" y="11644630"/>
                    <a:pt x="7871282" y="11470640"/>
                  </a:cubicBezTo>
                  <a:cubicBezTo>
                    <a:pt x="8986342" y="11334750"/>
                    <a:pt x="10100132" y="10519410"/>
                    <a:pt x="10934522" y="9767570"/>
                  </a:cubicBezTo>
                  <a:cubicBezTo>
                    <a:pt x="11488242" y="9268460"/>
                    <a:pt x="11833682" y="8576310"/>
                    <a:pt x="12064822" y="7867650"/>
                  </a:cubicBezTo>
                  <a:cubicBezTo>
                    <a:pt x="12872542" y="5401310"/>
                    <a:pt x="12210872" y="2322830"/>
                    <a:pt x="10015042" y="938530"/>
                  </a:cubicBezTo>
                  <a:close/>
                </a:path>
              </a:pathLst>
            </a:custGeom>
            <a:blipFill>
              <a:blip r:embed="rId8"/>
              <a:stretch>
                <a:fillRect l="-19656" t="0" r="-19656" b="0"/>
              </a:stretch>
            </a:blipFill>
          </p:spPr>
        </p:sp>
      </p:grpSp>
      <p:grpSp>
        <p:nvGrpSpPr>
          <p:cNvPr name="Group 23" id="23"/>
          <p:cNvGrpSpPr/>
          <p:nvPr/>
        </p:nvGrpSpPr>
        <p:grpSpPr>
          <a:xfrm rot="0">
            <a:off x="5420213" y="5219064"/>
            <a:ext cx="2502297" cy="2502297"/>
            <a:chOff x="0" y="0"/>
            <a:chExt cx="12700000" cy="12700000"/>
          </a:xfrm>
        </p:grpSpPr>
        <p:sp>
          <p:nvSpPr>
            <p:cNvPr name="Freeform 24" id="24"/>
            <p:cNvSpPr/>
            <p:nvPr/>
          </p:nvSpPr>
          <p:spPr>
            <a:xfrm flipH="false" flipV="false" rot="0">
              <a:off x="125908" y="857250"/>
              <a:ext cx="12396490" cy="11506076"/>
            </a:xfrm>
            <a:custGeom>
              <a:avLst/>
              <a:gdLst/>
              <a:ahLst/>
              <a:cxnLst/>
              <a:rect r="r" b="b" t="t" l="l"/>
              <a:pathLst>
                <a:path h="11506076" w="12396490">
                  <a:moveTo>
                    <a:pt x="10015042" y="938530"/>
                  </a:moveTo>
                  <a:cubicBezTo>
                    <a:pt x="8825052" y="189230"/>
                    <a:pt x="8506282" y="154940"/>
                    <a:pt x="7108012" y="0"/>
                  </a:cubicBezTo>
                  <a:cubicBezTo>
                    <a:pt x="3902532" y="38100"/>
                    <a:pt x="1304112" y="1889760"/>
                    <a:pt x="298272" y="4933950"/>
                  </a:cubicBezTo>
                  <a:cubicBezTo>
                    <a:pt x="-45898" y="5975350"/>
                    <a:pt x="-137338" y="7139940"/>
                    <a:pt x="266522" y="8159750"/>
                  </a:cubicBezTo>
                  <a:cubicBezTo>
                    <a:pt x="797382" y="9499600"/>
                    <a:pt x="2116912" y="10407650"/>
                    <a:pt x="3511372" y="10773410"/>
                  </a:cubicBezTo>
                  <a:cubicBezTo>
                    <a:pt x="4905832" y="11140440"/>
                    <a:pt x="6441262" y="11644630"/>
                    <a:pt x="7871282" y="11470640"/>
                  </a:cubicBezTo>
                  <a:cubicBezTo>
                    <a:pt x="8986342" y="11334750"/>
                    <a:pt x="10100132" y="10519410"/>
                    <a:pt x="10934522" y="9767570"/>
                  </a:cubicBezTo>
                  <a:cubicBezTo>
                    <a:pt x="11488242" y="9268460"/>
                    <a:pt x="11833682" y="8576310"/>
                    <a:pt x="12064822" y="7867650"/>
                  </a:cubicBezTo>
                  <a:cubicBezTo>
                    <a:pt x="12872542" y="5401310"/>
                    <a:pt x="12210872" y="2322830"/>
                    <a:pt x="10015042" y="938530"/>
                  </a:cubicBezTo>
                  <a:close/>
                </a:path>
              </a:pathLst>
            </a:custGeom>
            <a:blipFill>
              <a:blip r:embed="rId9"/>
              <a:stretch>
                <a:fillRect l="-19656" t="0" r="-19656" b="0"/>
              </a:stretch>
            </a:blipFill>
          </p:spPr>
        </p:sp>
      </p:grpSp>
      <p:grpSp>
        <p:nvGrpSpPr>
          <p:cNvPr name="Group 25" id="25"/>
          <p:cNvGrpSpPr/>
          <p:nvPr/>
        </p:nvGrpSpPr>
        <p:grpSpPr>
          <a:xfrm rot="0">
            <a:off x="6017057" y="6756003"/>
            <a:ext cx="2502297" cy="2502297"/>
            <a:chOff x="0" y="0"/>
            <a:chExt cx="12700000" cy="12700000"/>
          </a:xfrm>
        </p:grpSpPr>
        <p:sp>
          <p:nvSpPr>
            <p:cNvPr name="Freeform 26" id="26"/>
            <p:cNvSpPr/>
            <p:nvPr/>
          </p:nvSpPr>
          <p:spPr>
            <a:xfrm flipH="false" flipV="false" rot="0">
              <a:off x="125908" y="857250"/>
              <a:ext cx="12396490" cy="11506076"/>
            </a:xfrm>
            <a:custGeom>
              <a:avLst/>
              <a:gdLst/>
              <a:ahLst/>
              <a:cxnLst/>
              <a:rect r="r" b="b" t="t" l="l"/>
              <a:pathLst>
                <a:path h="11506076" w="12396490">
                  <a:moveTo>
                    <a:pt x="10015042" y="938530"/>
                  </a:moveTo>
                  <a:cubicBezTo>
                    <a:pt x="8825052" y="189230"/>
                    <a:pt x="8506282" y="154940"/>
                    <a:pt x="7108012" y="0"/>
                  </a:cubicBezTo>
                  <a:cubicBezTo>
                    <a:pt x="3902532" y="38100"/>
                    <a:pt x="1304112" y="1889760"/>
                    <a:pt x="298272" y="4933950"/>
                  </a:cubicBezTo>
                  <a:cubicBezTo>
                    <a:pt x="-45898" y="5975350"/>
                    <a:pt x="-137338" y="7139940"/>
                    <a:pt x="266522" y="8159750"/>
                  </a:cubicBezTo>
                  <a:cubicBezTo>
                    <a:pt x="797382" y="9499600"/>
                    <a:pt x="2116912" y="10407650"/>
                    <a:pt x="3511372" y="10773410"/>
                  </a:cubicBezTo>
                  <a:cubicBezTo>
                    <a:pt x="4905832" y="11140440"/>
                    <a:pt x="6441262" y="11644630"/>
                    <a:pt x="7871282" y="11470640"/>
                  </a:cubicBezTo>
                  <a:cubicBezTo>
                    <a:pt x="8986342" y="11334750"/>
                    <a:pt x="10100132" y="10519410"/>
                    <a:pt x="10934522" y="9767570"/>
                  </a:cubicBezTo>
                  <a:cubicBezTo>
                    <a:pt x="11488242" y="9268460"/>
                    <a:pt x="11833682" y="8576310"/>
                    <a:pt x="12064822" y="7867650"/>
                  </a:cubicBezTo>
                  <a:cubicBezTo>
                    <a:pt x="12872542" y="5401310"/>
                    <a:pt x="12210872" y="2322830"/>
                    <a:pt x="10015042" y="938530"/>
                  </a:cubicBezTo>
                  <a:close/>
                </a:path>
              </a:pathLst>
            </a:custGeom>
            <a:blipFill>
              <a:blip r:embed="rId10"/>
              <a:stretch>
                <a:fillRect l="-26499" t="-4310" r="-78951" b="0"/>
              </a:stretch>
            </a:blipFill>
          </p:spPr>
        </p:sp>
      </p:grpSp>
      <p:grpSp>
        <p:nvGrpSpPr>
          <p:cNvPr name="Group 27" id="27"/>
          <p:cNvGrpSpPr/>
          <p:nvPr/>
        </p:nvGrpSpPr>
        <p:grpSpPr>
          <a:xfrm rot="0">
            <a:off x="9456974" y="7624617"/>
            <a:ext cx="2076282" cy="2076282"/>
            <a:chOff x="0" y="0"/>
            <a:chExt cx="12700000" cy="12700000"/>
          </a:xfrm>
        </p:grpSpPr>
        <p:sp>
          <p:nvSpPr>
            <p:cNvPr name="Freeform 28" id="28"/>
            <p:cNvSpPr/>
            <p:nvPr/>
          </p:nvSpPr>
          <p:spPr>
            <a:xfrm flipH="false" flipV="false" rot="0">
              <a:off x="125908" y="857250"/>
              <a:ext cx="12396490" cy="11506076"/>
            </a:xfrm>
            <a:custGeom>
              <a:avLst/>
              <a:gdLst/>
              <a:ahLst/>
              <a:cxnLst/>
              <a:rect r="r" b="b" t="t" l="l"/>
              <a:pathLst>
                <a:path h="11506076" w="12396490">
                  <a:moveTo>
                    <a:pt x="10015042" y="938530"/>
                  </a:moveTo>
                  <a:cubicBezTo>
                    <a:pt x="8825052" y="189230"/>
                    <a:pt x="8506282" y="154940"/>
                    <a:pt x="7108012" y="0"/>
                  </a:cubicBezTo>
                  <a:cubicBezTo>
                    <a:pt x="3902532" y="38100"/>
                    <a:pt x="1304112" y="1889760"/>
                    <a:pt x="298272" y="4933950"/>
                  </a:cubicBezTo>
                  <a:cubicBezTo>
                    <a:pt x="-45898" y="5975350"/>
                    <a:pt x="-137338" y="7139940"/>
                    <a:pt x="266522" y="8159750"/>
                  </a:cubicBezTo>
                  <a:cubicBezTo>
                    <a:pt x="797382" y="9499600"/>
                    <a:pt x="2116912" y="10407650"/>
                    <a:pt x="3511372" y="10773410"/>
                  </a:cubicBezTo>
                  <a:cubicBezTo>
                    <a:pt x="4905832" y="11140440"/>
                    <a:pt x="6441262" y="11644630"/>
                    <a:pt x="7871282" y="11470640"/>
                  </a:cubicBezTo>
                  <a:cubicBezTo>
                    <a:pt x="8986342" y="11334750"/>
                    <a:pt x="10100132" y="10519410"/>
                    <a:pt x="10934522" y="9767570"/>
                  </a:cubicBezTo>
                  <a:cubicBezTo>
                    <a:pt x="11488242" y="9268460"/>
                    <a:pt x="11833682" y="8576310"/>
                    <a:pt x="12064822" y="7867650"/>
                  </a:cubicBezTo>
                  <a:cubicBezTo>
                    <a:pt x="12872542" y="5401310"/>
                    <a:pt x="12210872" y="2322830"/>
                    <a:pt x="10015042" y="938530"/>
                  </a:cubicBezTo>
                  <a:close/>
                </a:path>
              </a:pathLst>
            </a:custGeom>
            <a:blipFill>
              <a:blip r:embed="rId11"/>
              <a:stretch>
                <a:fillRect l="-20050" t="0" r="-20050" b="0"/>
              </a:stretch>
            </a:blipFill>
          </p:spPr>
        </p:sp>
      </p:grpSp>
      <p:grpSp>
        <p:nvGrpSpPr>
          <p:cNvPr name="Group 29" id="29"/>
          <p:cNvGrpSpPr/>
          <p:nvPr/>
        </p:nvGrpSpPr>
        <p:grpSpPr>
          <a:xfrm rot="0">
            <a:off x="10888635" y="6642295"/>
            <a:ext cx="2020463" cy="2020463"/>
            <a:chOff x="0" y="0"/>
            <a:chExt cx="12700000" cy="12700000"/>
          </a:xfrm>
        </p:grpSpPr>
        <p:sp>
          <p:nvSpPr>
            <p:cNvPr name="Freeform 30" id="30"/>
            <p:cNvSpPr/>
            <p:nvPr/>
          </p:nvSpPr>
          <p:spPr>
            <a:xfrm flipH="false" flipV="false" rot="0">
              <a:off x="125908" y="857250"/>
              <a:ext cx="12396490" cy="11506076"/>
            </a:xfrm>
            <a:custGeom>
              <a:avLst/>
              <a:gdLst/>
              <a:ahLst/>
              <a:cxnLst/>
              <a:rect r="r" b="b" t="t" l="l"/>
              <a:pathLst>
                <a:path h="11506076" w="12396490">
                  <a:moveTo>
                    <a:pt x="10015042" y="938530"/>
                  </a:moveTo>
                  <a:cubicBezTo>
                    <a:pt x="8825052" y="189230"/>
                    <a:pt x="8506282" y="154940"/>
                    <a:pt x="7108012" y="0"/>
                  </a:cubicBezTo>
                  <a:cubicBezTo>
                    <a:pt x="3902532" y="38100"/>
                    <a:pt x="1304112" y="1889760"/>
                    <a:pt x="298272" y="4933950"/>
                  </a:cubicBezTo>
                  <a:cubicBezTo>
                    <a:pt x="-45898" y="5975350"/>
                    <a:pt x="-137338" y="7139940"/>
                    <a:pt x="266522" y="8159750"/>
                  </a:cubicBezTo>
                  <a:cubicBezTo>
                    <a:pt x="797382" y="9499600"/>
                    <a:pt x="2116912" y="10407650"/>
                    <a:pt x="3511372" y="10773410"/>
                  </a:cubicBezTo>
                  <a:cubicBezTo>
                    <a:pt x="4905832" y="11140440"/>
                    <a:pt x="6441262" y="11644630"/>
                    <a:pt x="7871282" y="11470640"/>
                  </a:cubicBezTo>
                  <a:cubicBezTo>
                    <a:pt x="8986342" y="11334750"/>
                    <a:pt x="10100132" y="10519410"/>
                    <a:pt x="10934522" y="9767570"/>
                  </a:cubicBezTo>
                  <a:cubicBezTo>
                    <a:pt x="11488242" y="9268460"/>
                    <a:pt x="11833682" y="8576310"/>
                    <a:pt x="12064822" y="7867650"/>
                  </a:cubicBezTo>
                  <a:cubicBezTo>
                    <a:pt x="12872542" y="5401310"/>
                    <a:pt x="12210872" y="2322830"/>
                    <a:pt x="10015042" y="938530"/>
                  </a:cubicBezTo>
                  <a:close/>
                </a:path>
              </a:pathLst>
            </a:custGeom>
            <a:blipFill>
              <a:blip r:embed="rId12"/>
              <a:stretch>
                <a:fillRect l="-62330" t="-14327" r="-18507" b="-15479"/>
              </a:stretch>
            </a:blipFill>
          </p:spPr>
        </p:sp>
      </p:grpSp>
      <p:grpSp>
        <p:nvGrpSpPr>
          <p:cNvPr name="Group 31" id="31"/>
          <p:cNvGrpSpPr/>
          <p:nvPr/>
        </p:nvGrpSpPr>
        <p:grpSpPr>
          <a:xfrm rot="0">
            <a:off x="10737653" y="5095128"/>
            <a:ext cx="1437105" cy="1437105"/>
            <a:chOff x="0" y="0"/>
            <a:chExt cx="12700000" cy="12700000"/>
          </a:xfrm>
        </p:grpSpPr>
        <p:sp>
          <p:nvSpPr>
            <p:cNvPr name="Freeform 32" id="32"/>
            <p:cNvSpPr/>
            <p:nvPr/>
          </p:nvSpPr>
          <p:spPr>
            <a:xfrm flipH="false" flipV="false" rot="0">
              <a:off x="125908" y="857250"/>
              <a:ext cx="12396490" cy="11506076"/>
            </a:xfrm>
            <a:custGeom>
              <a:avLst/>
              <a:gdLst/>
              <a:ahLst/>
              <a:cxnLst/>
              <a:rect r="r" b="b" t="t" l="l"/>
              <a:pathLst>
                <a:path h="11506076" w="12396490">
                  <a:moveTo>
                    <a:pt x="10015042" y="938530"/>
                  </a:moveTo>
                  <a:cubicBezTo>
                    <a:pt x="8825052" y="189230"/>
                    <a:pt x="8506282" y="154940"/>
                    <a:pt x="7108012" y="0"/>
                  </a:cubicBezTo>
                  <a:cubicBezTo>
                    <a:pt x="3902532" y="38100"/>
                    <a:pt x="1304112" y="1889760"/>
                    <a:pt x="298272" y="4933950"/>
                  </a:cubicBezTo>
                  <a:cubicBezTo>
                    <a:pt x="-45898" y="5975350"/>
                    <a:pt x="-137338" y="7139940"/>
                    <a:pt x="266522" y="8159750"/>
                  </a:cubicBezTo>
                  <a:cubicBezTo>
                    <a:pt x="797382" y="9499600"/>
                    <a:pt x="2116912" y="10407650"/>
                    <a:pt x="3511372" y="10773410"/>
                  </a:cubicBezTo>
                  <a:cubicBezTo>
                    <a:pt x="4905832" y="11140440"/>
                    <a:pt x="6441262" y="11644630"/>
                    <a:pt x="7871282" y="11470640"/>
                  </a:cubicBezTo>
                  <a:cubicBezTo>
                    <a:pt x="8986342" y="11334750"/>
                    <a:pt x="10100132" y="10519410"/>
                    <a:pt x="10934522" y="9767570"/>
                  </a:cubicBezTo>
                  <a:cubicBezTo>
                    <a:pt x="11488242" y="9268460"/>
                    <a:pt x="11833682" y="8576310"/>
                    <a:pt x="12064822" y="7867650"/>
                  </a:cubicBezTo>
                  <a:cubicBezTo>
                    <a:pt x="12872542" y="5401310"/>
                    <a:pt x="12210872" y="2322830"/>
                    <a:pt x="10015042" y="938530"/>
                  </a:cubicBezTo>
                  <a:close/>
                </a:path>
              </a:pathLst>
            </a:custGeom>
            <a:blipFill>
              <a:blip r:embed="rId13"/>
              <a:stretch>
                <a:fillRect l="-71381" t="-66646" r="-60779" b="0"/>
              </a:stretch>
            </a:blipFill>
          </p:spPr>
        </p:sp>
      </p:grpSp>
      <p:grpSp>
        <p:nvGrpSpPr>
          <p:cNvPr name="Group 33" id="33"/>
          <p:cNvGrpSpPr/>
          <p:nvPr/>
        </p:nvGrpSpPr>
        <p:grpSpPr>
          <a:xfrm rot="0">
            <a:off x="9397651" y="5658540"/>
            <a:ext cx="2194927" cy="2194927"/>
            <a:chOff x="0" y="0"/>
            <a:chExt cx="12700000" cy="12700000"/>
          </a:xfrm>
        </p:grpSpPr>
        <p:sp>
          <p:nvSpPr>
            <p:cNvPr name="Freeform 34" id="34"/>
            <p:cNvSpPr/>
            <p:nvPr/>
          </p:nvSpPr>
          <p:spPr>
            <a:xfrm flipH="false" flipV="false" rot="0">
              <a:off x="125908" y="857250"/>
              <a:ext cx="12396490" cy="11506076"/>
            </a:xfrm>
            <a:custGeom>
              <a:avLst/>
              <a:gdLst/>
              <a:ahLst/>
              <a:cxnLst/>
              <a:rect r="r" b="b" t="t" l="l"/>
              <a:pathLst>
                <a:path h="11506076" w="12396490">
                  <a:moveTo>
                    <a:pt x="10015042" y="938530"/>
                  </a:moveTo>
                  <a:cubicBezTo>
                    <a:pt x="8825052" y="189230"/>
                    <a:pt x="8506282" y="154940"/>
                    <a:pt x="7108012" y="0"/>
                  </a:cubicBezTo>
                  <a:cubicBezTo>
                    <a:pt x="3902532" y="38100"/>
                    <a:pt x="1304112" y="1889760"/>
                    <a:pt x="298272" y="4933950"/>
                  </a:cubicBezTo>
                  <a:cubicBezTo>
                    <a:pt x="-45898" y="5975350"/>
                    <a:pt x="-137338" y="7139940"/>
                    <a:pt x="266522" y="8159750"/>
                  </a:cubicBezTo>
                  <a:cubicBezTo>
                    <a:pt x="797382" y="9499600"/>
                    <a:pt x="2116912" y="10407650"/>
                    <a:pt x="3511372" y="10773410"/>
                  </a:cubicBezTo>
                  <a:cubicBezTo>
                    <a:pt x="4905832" y="11140440"/>
                    <a:pt x="6441262" y="11644630"/>
                    <a:pt x="7871282" y="11470640"/>
                  </a:cubicBezTo>
                  <a:cubicBezTo>
                    <a:pt x="8986342" y="11334750"/>
                    <a:pt x="10100132" y="10519410"/>
                    <a:pt x="10934522" y="9767570"/>
                  </a:cubicBezTo>
                  <a:cubicBezTo>
                    <a:pt x="11488242" y="9268460"/>
                    <a:pt x="11833682" y="8576310"/>
                    <a:pt x="12064822" y="7867650"/>
                  </a:cubicBezTo>
                  <a:cubicBezTo>
                    <a:pt x="12872542" y="5401310"/>
                    <a:pt x="12210872" y="2322830"/>
                    <a:pt x="10015042" y="938530"/>
                  </a:cubicBezTo>
                  <a:close/>
                </a:path>
              </a:pathLst>
            </a:custGeom>
            <a:blipFill>
              <a:blip r:embed="rId14"/>
              <a:stretch>
                <a:fillRect l="-19656" t="0" r="-19656" b="0"/>
              </a:stretch>
            </a:blipFill>
          </p:spPr>
        </p:sp>
      </p:grpSp>
      <p:grpSp>
        <p:nvGrpSpPr>
          <p:cNvPr name="Group 35" id="35"/>
          <p:cNvGrpSpPr/>
          <p:nvPr/>
        </p:nvGrpSpPr>
        <p:grpSpPr>
          <a:xfrm rot="0">
            <a:off x="12101519" y="4723502"/>
            <a:ext cx="1437105" cy="1437105"/>
            <a:chOff x="0" y="0"/>
            <a:chExt cx="12700000" cy="12700000"/>
          </a:xfrm>
        </p:grpSpPr>
        <p:sp>
          <p:nvSpPr>
            <p:cNvPr name="Freeform 36" id="36"/>
            <p:cNvSpPr/>
            <p:nvPr/>
          </p:nvSpPr>
          <p:spPr>
            <a:xfrm flipH="false" flipV="false" rot="0">
              <a:off x="125908" y="857250"/>
              <a:ext cx="12396490" cy="11506076"/>
            </a:xfrm>
            <a:custGeom>
              <a:avLst/>
              <a:gdLst/>
              <a:ahLst/>
              <a:cxnLst/>
              <a:rect r="r" b="b" t="t" l="l"/>
              <a:pathLst>
                <a:path h="11506076" w="12396490">
                  <a:moveTo>
                    <a:pt x="10015042" y="938530"/>
                  </a:moveTo>
                  <a:cubicBezTo>
                    <a:pt x="8825052" y="189230"/>
                    <a:pt x="8506282" y="154940"/>
                    <a:pt x="7108012" y="0"/>
                  </a:cubicBezTo>
                  <a:cubicBezTo>
                    <a:pt x="3902532" y="38100"/>
                    <a:pt x="1304112" y="1889760"/>
                    <a:pt x="298272" y="4933950"/>
                  </a:cubicBezTo>
                  <a:cubicBezTo>
                    <a:pt x="-45898" y="5975350"/>
                    <a:pt x="-137338" y="7139940"/>
                    <a:pt x="266522" y="8159750"/>
                  </a:cubicBezTo>
                  <a:cubicBezTo>
                    <a:pt x="797382" y="9499600"/>
                    <a:pt x="2116912" y="10407650"/>
                    <a:pt x="3511372" y="10773410"/>
                  </a:cubicBezTo>
                  <a:cubicBezTo>
                    <a:pt x="4905832" y="11140440"/>
                    <a:pt x="6441262" y="11644630"/>
                    <a:pt x="7871282" y="11470640"/>
                  </a:cubicBezTo>
                  <a:cubicBezTo>
                    <a:pt x="8986342" y="11334750"/>
                    <a:pt x="10100132" y="10519410"/>
                    <a:pt x="10934522" y="9767570"/>
                  </a:cubicBezTo>
                  <a:cubicBezTo>
                    <a:pt x="11488242" y="9268460"/>
                    <a:pt x="11833682" y="8576310"/>
                    <a:pt x="12064822" y="7867650"/>
                  </a:cubicBezTo>
                  <a:cubicBezTo>
                    <a:pt x="12872542" y="5401310"/>
                    <a:pt x="12210872" y="2322830"/>
                    <a:pt x="10015042" y="938530"/>
                  </a:cubicBezTo>
                  <a:close/>
                </a:path>
              </a:pathLst>
            </a:custGeom>
            <a:blipFill>
              <a:blip r:embed="rId15"/>
              <a:stretch>
                <a:fillRect l="-19656" t="0" r="-19656" b="0"/>
              </a:stretch>
            </a:blipFill>
          </p:spPr>
        </p:sp>
      </p:grpSp>
      <p:grpSp>
        <p:nvGrpSpPr>
          <p:cNvPr name="Group 37" id="37"/>
          <p:cNvGrpSpPr/>
          <p:nvPr/>
        </p:nvGrpSpPr>
        <p:grpSpPr>
          <a:xfrm rot="0">
            <a:off x="12018724" y="5751660"/>
            <a:ext cx="1437105" cy="1437105"/>
            <a:chOff x="0" y="0"/>
            <a:chExt cx="12700000" cy="12700000"/>
          </a:xfrm>
        </p:grpSpPr>
        <p:sp>
          <p:nvSpPr>
            <p:cNvPr name="Freeform 38" id="38"/>
            <p:cNvSpPr/>
            <p:nvPr/>
          </p:nvSpPr>
          <p:spPr>
            <a:xfrm flipH="false" flipV="false" rot="0">
              <a:off x="125908" y="857250"/>
              <a:ext cx="12396490" cy="11506076"/>
            </a:xfrm>
            <a:custGeom>
              <a:avLst/>
              <a:gdLst/>
              <a:ahLst/>
              <a:cxnLst/>
              <a:rect r="r" b="b" t="t" l="l"/>
              <a:pathLst>
                <a:path h="11506076" w="12396490">
                  <a:moveTo>
                    <a:pt x="10015042" y="938530"/>
                  </a:moveTo>
                  <a:cubicBezTo>
                    <a:pt x="8825052" y="189230"/>
                    <a:pt x="8506282" y="154940"/>
                    <a:pt x="7108012" y="0"/>
                  </a:cubicBezTo>
                  <a:cubicBezTo>
                    <a:pt x="3902532" y="38100"/>
                    <a:pt x="1304112" y="1889760"/>
                    <a:pt x="298272" y="4933950"/>
                  </a:cubicBezTo>
                  <a:cubicBezTo>
                    <a:pt x="-45898" y="5975350"/>
                    <a:pt x="-137338" y="7139940"/>
                    <a:pt x="266522" y="8159750"/>
                  </a:cubicBezTo>
                  <a:cubicBezTo>
                    <a:pt x="797382" y="9499600"/>
                    <a:pt x="2116912" y="10407650"/>
                    <a:pt x="3511372" y="10773410"/>
                  </a:cubicBezTo>
                  <a:cubicBezTo>
                    <a:pt x="4905832" y="11140440"/>
                    <a:pt x="6441262" y="11644630"/>
                    <a:pt x="7871282" y="11470640"/>
                  </a:cubicBezTo>
                  <a:cubicBezTo>
                    <a:pt x="8986342" y="11334750"/>
                    <a:pt x="10100132" y="10519410"/>
                    <a:pt x="10934522" y="9767570"/>
                  </a:cubicBezTo>
                  <a:cubicBezTo>
                    <a:pt x="11488242" y="9268460"/>
                    <a:pt x="11833682" y="8576310"/>
                    <a:pt x="12064822" y="7867650"/>
                  </a:cubicBezTo>
                  <a:cubicBezTo>
                    <a:pt x="12872542" y="5401310"/>
                    <a:pt x="12210872" y="2322830"/>
                    <a:pt x="10015042" y="938530"/>
                  </a:cubicBezTo>
                  <a:close/>
                </a:path>
              </a:pathLst>
            </a:custGeom>
            <a:blipFill>
              <a:blip r:embed="rId16"/>
              <a:stretch>
                <a:fillRect l="-19656" t="0" r="-19656" b="0"/>
              </a:stretch>
            </a:blipFill>
          </p:spPr>
        </p:sp>
      </p:grpSp>
      <p:grpSp>
        <p:nvGrpSpPr>
          <p:cNvPr name="Group 39" id="39"/>
          <p:cNvGrpSpPr/>
          <p:nvPr/>
        </p:nvGrpSpPr>
        <p:grpSpPr>
          <a:xfrm rot="0">
            <a:off x="11075477" y="5513572"/>
            <a:ext cx="1437105" cy="1437105"/>
            <a:chOff x="0" y="0"/>
            <a:chExt cx="12700000" cy="12700000"/>
          </a:xfrm>
        </p:grpSpPr>
        <p:sp>
          <p:nvSpPr>
            <p:cNvPr name="Freeform 40" id="40"/>
            <p:cNvSpPr/>
            <p:nvPr/>
          </p:nvSpPr>
          <p:spPr>
            <a:xfrm flipH="false" flipV="false" rot="0">
              <a:off x="125908" y="857250"/>
              <a:ext cx="12396490" cy="11506076"/>
            </a:xfrm>
            <a:custGeom>
              <a:avLst/>
              <a:gdLst/>
              <a:ahLst/>
              <a:cxnLst/>
              <a:rect r="r" b="b" t="t" l="l"/>
              <a:pathLst>
                <a:path h="11506076" w="12396490">
                  <a:moveTo>
                    <a:pt x="10015042" y="938530"/>
                  </a:moveTo>
                  <a:cubicBezTo>
                    <a:pt x="8825052" y="189230"/>
                    <a:pt x="8506282" y="154940"/>
                    <a:pt x="7108012" y="0"/>
                  </a:cubicBezTo>
                  <a:cubicBezTo>
                    <a:pt x="3902532" y="38100"/>
                    <a:pt x="1304112" y="1889760"/>
                    <a:pt x="298272" y="4933950"/>
                  </a:cubicBezTo>
                  <a:cubicBezTo>
                    <a:pt x="-45898" y="5975350"/>
                    <a:pt x="-137338" y="7139940"/>
                    <a:pt x="266522" y="8159750"/>
                  </a:cubicBezTo>
                  <a:cubicBezTo>
                    <a:pt x="797382" y="9499600"/>
                    <a:pt x="2116912" y="10407650"/>
                    <a:pt x="3511372" y="10773410"/>
                  </a:cubicBezTo>
                  <a:cubicBezTo>
                    <a:pt x="4905832" y="11140440"/>
                    <a:pt x="6441262" y="11644630"/>
                    <a:pt x="7871282" y="11470640"/>
                  </a:cubicBezTo>
                  <a:cubicBezTo>
                    <a:pt x="8986342" y="11334750"/>
                    <a:pt x="10100132" y="10519410"/>
                    <a:pt x="10934522" y="9767570"/>
                  </a:cubicBezTo>
                  <a:cubicBezTo>
                    <a:pt x="11488242" y="9268460"/>
                    <a:pt x="11833682" y="8576310"/>
                    <a:pt x="12064822" y="7867650"/>
                  </a:cubicBezTo>
                  <a:cubicBezTo>
                    <a:pt x="12872542" y="5401310"/>
                    <a:pt x="12210872" y="2322830"/>
                    <a:pt x="10015042" y="938530"/>
                  </a:cubicBezTo>
                  <a:close/>
                </a:path>
              </a:pathLst>
            </a:custGeom>
            <a:blipFill>
              <a:blip r:embed="rId17"/>
              <a:stretch>
                <a:fillRect l="-19656" t="0" r="-19656" b="0"/>
              </a:stretch>
            </a:blipFill>
          </p:spPr>
        </p:sp>
      </p:grpSp>
      <p:grpSp>
        <p:nvGrpSpPr>
          <p:cNvPr name="Group 41" id="41"/>
          <p:cNvGrpSpPr/>
          <p:nvPr/>
        </p:nvGrpSpPr>
        <p:grpSpPr>
          <a:xfrm rot="0">
            <a:off x="9397651" y="1909934"/>
            <a:ext cx="2194927" cy="2194927"/>
            <a:chOff x="0" y="0"/>
            <a:chExt cx="12700000" cy="12700000"/>
          </a:xfrm>
        </p:grpSpPr>
        <p:sp>
          <p:nvSpPr>
            <p:cNvPr name="Freeform 42" id="42"/>
            <p:cNvSpPr/>
            <p:nvPr/>
          </p:nvSpPr>
          <p:spPr>
            <a:xfrm flipH="false" flipV="false" rot="0">
              <a:off x="125908" y="857250"/>
              <a:ext cx="12396490" cy="11506076"/>
            </a:xfrm>
            <a:custGeom>
              <a:avLst/>
              <a:gdLst/>
              <a:ahLst/>
              <a:cxnLst/>
              <a:rect r="r" b="b" t="t" l="l"/>
              <a:pathLst>
                <a:path h="11506076" w="12396490">
                  <a:moveTo>
                    <a:pt x="10015042" y="938530"/>
                  </a:moveTo>
                  <a:cubicBezTo>
                    <a:pt x="8825052" y="189230"/>
                    <a:pt x="8506282" y="154940"/>
                    <a:pt x="7108012" y="0"/>
                  </a:cubicBezTo>
                  <a:cubicBezTo>
                    <a:pt x="3902532" y="38100"/>
                    <a:pt x="1304112" y="1889760"/>
                    <a:pt x="298272" y="4933950"/>
                  </a:cubicBezTo>
                  <a:cubicBezTo>
                    <a:pt x="-45898" y="5975350"/>
                    <a:pt x="-137338" y="7139940"/>
                    <a:pt x="266522" y="8159750"/>
                  </a:cubicBezTo>
                  <a:cubicBezTo>
                    <a:pt x="797382" y="9499600"/>
                    <a:pt x="2116912" y="10407650"/>
                    <a:pt x="3511372" y="10773410"/>
                  </a:cubicBezTo>
                  <a:cubicBezTo>
                    <a:pt x="4905832" y="11140440"/>
                    <a:pt x="6441262" y="11644630"/>
                    <a:pt x="7871282" y="11470640"/>
                  </a:cubicBezTo>
                  <a:cubicBezTo>
                    <a:pt x="8986342" y="11334750"/>
                    <a:pt x="10100132" y="10519410"/>
                    <a:pt x="10934522" y="9767570"/>
                  </a:cubicBezTo>
                  <a:cubicBezTo>
                    <a:pt x="11488242" y="9268460"/>
                    <a:pt x="11833682" y="8576310"/>
                    <a:pt x="12064822" y="7867650"/>
                  </a:cubicBezTo>
                  <a:cubicBezTo>
                    <a:pt x="12872542" y="5401310"/>
                    <a:pt x="12210872" y="2322830"/>
                    <a:pt x="10015042" y="938530"/>
                  </a:cubicBezTo>
                  <a:close/>
                </a:path>
              </a:pathLst>
            </a:custGeom>
            <a:blipFill>
              <a:blip r:embed="rId18"/>
              <a:stretch>
                <a:fillRect l="-18122" t="0" r="-18122" b="0"/>
              </a:stretch>
            </a:blipFill>
          </p:spPr>
        </p:sp>
      </p:grpSp>
      <p:grpSp>
        <p:nvGrpSpPr>
          <p:cNvPr name="Group 43" id="43"/>
          <p:cNvGrpSpPr/>
          <p:nvPr/>
        </p:nvGrpSpPr>
        <p:grpSpPr>
          <a:xfrm rot="0">
            <a:off x="10203068" y="2258367"/>
            <a:ext cx="2194927" cy="2194927"/>
            <a:chOff x="0" y="0"/>
            <a:chExt cx="12700000" cy="12700000"/>
          </a:xfrm>
        </p:grpSpPr>
        <p:sp>
          <p:nvSpPr>
            <p:cNvPr name="Freeform 44" id="44"/>
            <p:cNvSpPr/>
            <p:nvPr/>
          </p:nvSpPr>
          <p:spPr>
            <a:xfrm flipH="false" flipV="false" rot="0">
              <a:off x="125908" y="857250"/>
              <a:ext cx="12396490" cy="11506076"/>
            </a:xfrm>
            <a:custGeom>
              <a:avLst/>
              <a:gdLst/>
              <a:ahLst/>
              <a:cxnLst/>
              <a:rect r="r" b="b" t="t" l="l"/>
              <a:pathLst>
                <a:path h="11506076" w="12396490">
                  <a:moveTo>
                    <a:pt x="10015042" y="938530"/>
                  </a:moveTo>
                  <a:cubicBezTo>
                    <a:pt x="8825052" y="189230"/>
                    <a:pt x="8506282" y="154940"/>
                    <a:pt x="7108012" y="0"/>
                  </a:cubicBezTo>
                  <a:cubicBezTo>
                    <a:pt x="3902532" y="38100"/>
                    <a:pt x="1304112" y="1889760"/>
                    <a:pt x="298272" y="4933950"/>
                  </a:cubicBezTo>
                  <a:cubicBezTo>
                    <a:pt x="-45898" y="5975350"/>
                    <a:pt x="-137338" y="7139940"/>
                    <a:pt x="266522" y="8159750"/>
                  </a:cubicBezTo>
                  <a:cubicBezTo>
                    <a:pt x="797382" y="9499600"/>
                    <a:pt x="2116912" y="10407650"/>
                    <a:pt x="3511372" y="10773410"/>
                  </a:cubicBezTo>
                  <a:cubicBezTo>
                    <a:pt x="4905832" y="11140440"/>
                    <a:pt x="6441262" y="11644630"/>
                    <a:pt x="7871282" y="11470640"/>
                  </a:cubicBezTo>
                  <a:cubicBezTo>
                    <a:pt x="8986342" y="11334750"/>
                    <a:pt x="10100132" y="10519410"/>
                    <a:pt x="10934522" y="9767570"/>
                  </a:cubicBezTo>
                  <a:cubicBezTo>
                    <a:pt x="11488242" y="9268460"/>
                    <a:pt x="11833682" y="8576310"/>
                    <a:pt x="12064822" y="7867650"/>
                  </a:cubicBezTo>
                  <a:cubicBezTo>
                    <a:pt x="12872542" y="5401310"/>
                    <a:pt x="12210872" y="2322830"/>
                    <a:pt x="10015042" y="938530"/>
                  </a:cubicBezTo>
                  <a:close/>
                </a:path>
              </a:pathLst>
            </a:custGeom>
            <a:blipFill>
              <a:blip r:embed="rId19"/>
              <a:stretch>
                <a:fillRect l="-22765" t="-29004" r="-23330" b="-28396"/>
              </a:stretch>
            </a:blipFill>
          </p:spPr>
        </p:sp>
      </p:grpSp>
      <p:grpSp>
        <p:nvGrpSpPr>
          <p:cNvPr name="Group 45" id="45"/>
          <p:cNvGrpSpPr/>
          <p:nvPr/>
        </p:nvGrpSpPr>
        <p:grpSpPr>
          <a:xfrm rot="0">
            <a:off x="9437924" y="3523162"/>
            <a:ext cx="1687025" cy="1687025"/>
            <a:chOff x="0" y="0"/>
            <a:chExt cx="12700000" cy="12700000"/>
          </a:xfrm>
        </p:grpSpPr>
        <p:sp>
          <p:nvSpPr>
            <p:cNvPr name="Freeform 46" id="46"/>
            <p:cNvSpPr/>
            <p:nvPr/>
          </p:nvSpPr>
          <p:spPr>
            <a:xfrm flipH="false" flipV="false" rot="0">
              <a:off x="125908" y="857250"/>
              <a:ext cx="12396490" cy="11506076"/>
            </a:xfrm>
            <a:custGeom>
              <a:avLst/>
              <a:gdLst/>
              <a:ahLst/>
              <a:cxnLst/>
              <a:rect r="r" b="b" t="t" l="l"/>
              <a:pathLst>
                <a:path h="11506076" w="12396490">
                  <a:moveTo>
                    <a:pt x="10015042" y="938530"/>
                  </a:moveTo>
                  <a:cubicBezTo>
                    <a:pt x="8825052" y="189230"/>
                    <a:pt x="8506282" y="154940"/>
                    <a:pt x="7108012" y="0"/>
                  </a:cubicBezTo>
                  <a:cubicBezTo>
                    <a:pt x="3902532" y="38100"/>
                    <a:pt x="1304112" y="1889760"/>
                    <a:pt x="298272" y="4933950"/>
                  </a:cubicBezTo>
                  <a:cubicBezTo>
                    <a:pt x="-45898" y="5975350"/>
                    <a:pt x="-137338" y="7139940"/>
                    <a:pt x="266522" y="8159750"/>
                  </a:cubicBezTo>
                  <a:cubicBezTo>
                    <a:pt x="797382" y="9499600"/>
                    <a:pt x="2116912" y="10407650"/>
                    <a:pt x="3511372" y="10773410"/>
                  </a:cubicBezTo>
                  <a:cubicBezTo>
                    <a:pt x="4905832" y="11140440"/>
                    <a:pt x="6441262" y="11644630"/>
                    <a:pt x="7871282" y="11470640"/>
                  </a:cubicBezTo>
                  <a:cubicBezTo>
                    <a:pt x="8986342" y="11334750"/>
                    <a:pt x="10100132" y="10519410"/>
                    <a:pt x="10934522" y="9767570"/>
                  </a:cubicBezTo>
                  <a:cubicBezTo>
                    <a:pt x="11488242" y="9268460"/>
                    <a:pt x="11833682" y="8576310"/>
                    <a:pt x="12064822" y="7867650"/>
                  </a:cubicBezTo>
                  <a:cubicBezTo>
                    <a:pt x="12872542" y="5401310"/>
                    <a:pt x="12210872" y="2322830"/>
                    <a:pt x="10015042" y="938530"/>
                  </a:cubicBezTo>
                  <a:close/>
                </a:path>
              </a:pathLst>
            </a:custGeom>
            <a:blipFill>
              <a:blip r:embed="rId20"/>
              <a:stretch>
                <a:fillRect l="-29970" t="-20690" r="-26628" b="-23773"/>
              </a:stretch>
            </a:blipFill>
          </p:spPr>
        </p:sp>
      </p:grpSp>
      <p:sp>
        <p:nvSpPr>
          <p:cNvPr name="Freeform 47" id="47"/>
          <p:cNvSpPr/>
          <p:nvPr/>
        </p:nvSpPr>
        <p:spPr>
          <a:xfrm flipH="false" flipV="false" rot="92696">
            <a:off x="12373929" y="4015685"/>
            <a:ext cx="1070337" cy="511840"/>
          </a:xfrm>
          <a:custGeom>
            <a:avLst/>
            <a:gdLst/>
            <a:ahLst/>
            <a:cxnLst/>
            <a:rect r="r" b="b" t="t" l="l"/>
            <a:pathLst>
              <a:path h="511840" w="1070337">
                <a:moveTo>
                  <a:pt x="0" y="0"/>
                </a:moveTo>
                <a:lnTo>
                  <a:pt x="1070338" y="0"/>
                </a:lnTo>
                <a:lnTo>
                  <a:pt x="1070338" y="511840"/>
                </a:lnTo>
                <a:lnTo>
                  <a:pt x="0" y="511840"/>
                </a:lnTo>
                <a:lnTo>
                  <a:pt x="0" y="0"/>
                </a:lnTo>
                <a:close/>
              </a:path>
            </a:pathLst>
          </a:custGeom>
          <a:blipFill>
            <a:blip r:embed="rId21"/>
            <a:stretch>
              <a:fillRect l="-2478" t="-226" r="0" b="-226"/>
            </a:stretch>
          </a:blipFill>
        </p:spPr>
      </p:sp>
      <p:sp>
        <p:nvSpPr>
          <p:cNvPr name="Freeform 48" id="48"/>
          <p:cNvSpPr/>
          <p:nvPr/>
        </p:nvSpPr>
        <p:spPr>
          <a:xfrm flipH="false" flipV="false" rot="0">
            <a:off x="11456205" y="4398011"/>
            <a:ext cx="812787" cy="706109"/>
          </a:xfrm>
          <a:custGeom>
            <a:avLst/>
            <a:gdLst/>
            <a:ahLst/>
            <a:cxnLst/>
            <a:rect r="r" b="b" t="t" l="l"/>
            <a:pathLst>
              <a:path h="706109" w="812787">
                <a:moveTo>
                  <a:pt x="0" y="0"/>
                </a:moveTo>
                <a:lnTo>
                  <a:pt x="812787" y="0"/>
                </a:lnTo>
                <a:lnTo>
                  <a:pt x="812787" y="706108"/>
                </a:lnTo>
                <a:lnTo>
                  <a:pt x="0" y="706108"/>
                </a:lnTo>
                <a:lnTo>
                  <a:pt x="0" y="0"/>
                </a:lnTo>
                <a:close/>
              </a:path>
            </a:pathLst>
          </a:custGeom>
          <a:blipFill>
            <a:blip r:embed="rId22"/>
            <a:stretch>
              <a:fillRect l="0" t="0" r="0" b="0"/>
            </a:stretch>
          </a:blipFill>
        </p:spPr>
      </p:sp>
      <p:sp>
        <p:nvSpPr>
          <p:cNvPr name="Freeform 49" id="49"/>
          <p:cNvSpPr/>
          <p:nvPr/>
        </p:nvSpPr>
        <p:spPr>
          <a:xfrm flipH="false" flipV="false" rot="0">
            <a:off x="12106924" y="3690903"/>
            <a:ext cx="518154" cy="1060162"/>
          </a:xfrm>
          <a:custGeom>
            <a:avLst/>
            <a:gdLst/>
            <a:ahLst/>
            <a:cxnLst/>
            <a:rect r="r" b="b" t="t" l="l"/>
            <a:pathLst>
              <a:path h="1060162" w="518154">
                <a:moveTo>
                  <a:pt x="0" y="0"/>
                </a:moveTo>
                <a:lnTo>
                  <a:pt x="518154" y="0"/>
                </a:lnTo>
                <a:lnTo>
                  <a:pt x="518154" y="1060162"/>
                </a:lnTo>
                <a:lnTo>
                  <a:pt x="0" y="1060162"/>
                </a:lnTo>
                <a:lnTo>
                  <a:pt x="0" y="0"/>
                </a:lnTo>
                <a:close/>
              </a:path>
            </a:pathLst>
          </a:custGeom>
          <a:blipFill>
            <a:blip r:embed="rId23"/>
            <a:stretch>
              <a:fillRect l="0" t="0" r="0" b="0"/>
            </a:stretch>
          </a:blipFill>
        </p:spPr>
      </p:sp>
      <p:sp>
        <p:nvSpPr>
          <p:cNvPr name="Freeform 50" id="50"/>
          <p:cNvSpPr/>
          <p:nvPr/>
        </p:nvSpPr>
        <p:spPr>
          <a:xfrm flipH="false" flipV="false" rot="0">
            <a:off x="17451211" y="111841"/>
            <a:ext cx="697546" cy="827265"/>
          </a:xfrm>
          <a:custGeom>
            <a:avLst/>
            <a:gdLst/>
            <a:ahLst/>
            <a:cxnLst/>
            <a:rect r="r" b="b" t="t" l="l"/>
            <a:pathLst>
              <a:path h="827265" w="697546">
                <a:moveTo>
                  <a:pt x="0" y="0"/>
                </a:moveTo>
                <a:lnTo>
                  <a:pt x="697546" y="0"/>
                </a:lnTo>
                <a:lnTo>
                  <a:pt x="697546" y="827265"/>
                </a:lnTo>
                <a:lnTo>
                  <a:pt x="0" y="827265"/>
                </a:lnTo>
                <a:lnTo>
                  <a:pt x="0" y="0"/>
                </a:lnTo>
                <a:close/>
              </a:path>
            </a:pathLst>
          </a:custGeom>
          <a:blipFill>
            <a:blip r:embed="rId24"/>
            <a:stretch>
              <a:fillRect l="0" t="0" r="0" b="0"/>
            </a:stretch>
          </a:blipFill>
        </p:spPr>
      </p:sp>
      <p:sp>
        <p:nvSpPr>
          <p:cNvPr name="Freeform 51" id="51"/>
          <p:cNvSpPr/>
          <p:nvPr/>
        </p:nvSpPr>
        <p:spPr>
          <a:xfrm flipH="false" flipV="false" rot="0">
            <a:off x="11172655" y="8405917"/>
            <a:ext cx="1452423" cy="1190987"/>
          </a:xfrm>
          <a:custGeom>
            <a:avLst/>
            <a:gdLst/>
            <a:ahLst/>
            <a:cxnLst/>
            <a:rect r="r" b="b" t="t" l="l"/>
            <a:pathLst>
              <a:path h="1190987" w="1452423">
                <a:moveTo>
                  <a:pt x="0" y="0"/>
                </a:moveTo>
                <a:lnTo>
                  <a:pt x="1452423" y="0"/>
                </a:lnTo>
                <a:lnTo>
                  <a:pt x="1452423" y="1190987"/>
                </a:lnTo>
                <a:lnTo>
                  <a:pt x="0" y="1190987"/>
                </a:lnTo>
                <a:lnTo>
                  <a:pt x="0" y="0"/>
                </a:lnTo>
                <a:close/>
              </a:path>
            </a:pathLst>
          </a:custGeom>
          <a:blipFill>
            <a:blip r:embed="rId25"/>
            <a:stretch>
              <a:fillRect l="0" t="0" r="0" b="0"/>
            </a:stretch>
          </a:blipFill>
        </p:spPr>
      </p:sp>
      <p:sp>
        <p:nvSpPr>
          <p:cNvPr name="Freeform 52" id="52"/>
          <p:cNvSpPr/>
          <p:nvPr/>
        </p:nvSpPr>
        <p:spPr>
          <a:xfrm flipH="false" flipV="false" rot="0">
            <a:off x="9456974" y="7074030"/>
            <a:ext cx="1431661" cy="1294660"/>
          </a:xfrm>
          <a:custGeom>
            <a:avLst/>
            <a:gdLst/>
            <a:ahLst/>
            <a:cxnLst/>
            <a:rect r="r" b="b" t="t" l="l"/>
            <a:pathLst>
              <a:path h="1294660" w="1431661">
                <a:moveTo>
                  <a:pt x="0" y="0"/>
                </a:moveTo>
                <a:lnTo>
                  <a:pt x="1431661" y="0"/>
                </a:lnTo>
                <a:lnTo>
                  <a:pt x="1431661" y="1294660"/>
                </a:lnTo>
                <a:lnTo>
                  <a:pt x="0" y="1294660"/>
                </a:lnTo>
                <a:lnTo>
                  <a:pt x="0" y="0"/>
                </a:lnTo>
                <a:close/>
              </a:path>
            </a:pathLst>
          </a:custGeom>
          <a:blipFill>
            <a:blip r:embed="rId26"/>
            <a:stretch>
              <a:fillRect l="-25816" t="0" r="0" b="0"/>
            </a:stretch>
          </a:blipFill>
        </p:spPr>
      </p:sp>
      <p:sp>
        <p:nvSpPr>
          <p:cNvPr name="Freeform 53" id="53"/>
          <p:cNvSpPr/>
          <p:nvPr/>
        </p:nvSpPr>
        <p:spPr>
          <a:xfrm flipH="false" flipV="false" rot="0">
            <a:off x="11668805" y="6639370"/>
            <a:ext cx="2302531" cy="1536940"/>
          </a:xfrm>
          <a:custGeom>
            <a:avLst/>
            <a:gdLst/>
            <a:ahLst/>
            <a:cxnLst/>
            <a:rect r="r" b="b" t="t" l="l"/>
            <a:pathLst>
              <a:path h="1536940" w="2302531">
                <a:moveTo>
                  <a:pt x="0" y="0"/>
                </a:moveTo>
                <a:lnTo>
                  <a:pt x="2302532" y="0"/>
                </a:lnTo>
                <a:lnTo>
                  <a:pt x="2302532" y="1536939"/>
                </a:lnTo>
                <a:lnTo>
                  <a:pt x="0" y="1536939"/>
                </a:lnTo>
                <a:lnTo>
                  <a:pt x="0" y="0"/>
                </a:lnTo>
                <a:close/>
              </a:path>
            </a:pathLst>
          </a:custGeom>
          <a:blipFill>
            <a:blip r:embed="rId27"/>
            <a:stretch>
              <a:fillRect l="0" t="0" r="0" b="0"/>
            </a:stretch>
          </a:blipFill>
        </p:spPr>
      </p:sp>
      <p:sp>
        <p:nvSpPr>
          <p:cNvPr name="Freeform 54" id="54"/>
          <p:cNvSpPr/>
          <p:nvPr/>
        </p:nvSpPr>
        <p:spPr>
          <a:xfrm flipH="false" flipV="false" rot="0">
            <a:off x="12995240" y="4666848"/>
            <a:ext cx="1952194" cy="2616005"/>
          </a:xfrm>
          <a:custGeom>
            <a:avLst/>
            <a:gdLst/>
            <a:ahLst/>
            <a:cxnLst/>
            <a:rect r="r" b="b" t="t" l="l"/>
            <a:pathLst>
              <a:path h="2616005" w="1952194">
                <a:moveTo>
                  <a:pt x="0" y="0"/>
                </a:moveTo>
                <a:lnTo>
                  <a:pt x="1952194" y="0"/>
                </a:lnTo>
                <a:lnTo>
                  <a:pt x="1952194" y="2616005"/>
                </a:lnTo>
                <a:lnTo>
                  <a:pt x="0" y="2616005"/>
                </a:lnTo>
                <a:lnTo>
                  <a:pt x="0" y="0"/>
                </a:lnTo>
                <a:close/>
              </a:path>
            </a:pathLst>
          </a:custGeom>
          <a:blipFill>
            <a:blip r:embed="rId28"/>
            <a:stretch>
              <a:fillRect l="0" t="0" r="0" b="0"/>
            </a:stretch>
          </a:blipFill>
        </p:spPr>
      </p:sp>
      <p:sp>
        <p:nvSpPr>
          <p:cNvPr name="TextBox 55" id="55"/>
          <p:cNvSpPr txBox="true"/>
          <p:nvPr/>
        </p:nvSpPr>
        <p:spPr>
          <a:xfrm rot="0">
            <a:off x="495251" y="4829389"/>
            <a:ext cx="4391700" cy="789157"/>
          </a:xfrm>
          <a:prstGeom prst="rect">
            <a:avLst/>
          </a:prstGeom>
        </p:spPr>
        <p:txBody>
          <a:bodyPr anchor="t" rtlCol="false" tIns="0" lIns="0" bIns="0" rIns="0">
            <a:spAutoFit/>
          </a:bodyPr>
          <a:lstStyle/>
          <a:p>
            <a:pPr algn="ctr">
              <a:lnSpc>
                <a:spcPts val="3219"/>
              </a:lnSpc>
            </a:pPr>
            <a:r>
              <a:rPr lang="en-US" sz="2299">
                <a:solidFill>
                  <a:srgbClr val="000000"/>
                </a:solidFill>
                <a:latin typeface="Geist 1"/>
                <a:ea typeface="Geist 1"/>
                <a:cs typeface="Geist 1"/>
                <a:sym typeface="Geist 1"/>
              </a:rPr>
              <a:t>50% des Tellers: Gemüse und zuckerarmes Obst</a:t>
            </a:r>
          </a:p>
        </p:txBody>
      </p:sp>
      <p:sp>
        <p:nvSpPr>
          <p:cNvPr name="TextBox 56" id="56"/>
          <p:cNvSpPr txBox="true"/>
          <p:nvPr/>
        </p:nvSpPr>
        <p:spPr>
          <a:xfrm rot="0">
            <a:off x="11592578" y="1733881"/>
            <a:ext cx="3290367" cy="789157"/>
          </a:xfrm>
          <a:prstGeom prst="rect">
            <a:avLst/>
          </a:prstGeom>
        </p:spPr>
        <p:txBody>
          <a:bodyPr anchor="t" rtlCol="false" tIns="0" lIns="0" bIns="0" rIns="0">
            <a:spAutoFit/>
          </a:bodyPr>
          <a:lstStyle/>
          <a:p>
            <a:pPr algn="ctr">
              <a:lnSpc>
                <a:spcPts val="3219"/>
              </a:lnSpc>
            </a:pPr>
            <a:r>
              <a:rPr lang="en-US" sz="2299">
                <a:solidFill>
                  <a:srgbClr val="000000"/>
                </a:solidFill>
                <a:latin typeface="Geist 1"/>
                <a:ea typeface="Geist 1"/>
                <a:cs typeface="Geist 1"/>
                <a:sym typeface="Geist 1"/>
              </a:rPr>
              <a:t>Ca. 20% komplexe Kohlenhydrate</a:t>
            </a:r>
          </a:p>
        </p:txBody>
      </p:sp>
      <p:sp>
        <p:nvSpPr>
          <p:cNvPr name="TextBox 57" id="57"/>
          <p:cNvSpPr txBox="true"/>
          <p:nvPr/>
        </p:nvSpPr>
        <p:spPr>
          <a:xfrm rot="0">
            <a:off x="13313509" y="3427245"/>
            <a:ext cx="4041842" cy="789157"/>
          </a:xfrm>
          <a:prstGeom prst="rect">
            <a:avLst/>
          </a:prstGeom>
        </p:spPr>
        <p:txBody>
          <a:bodyPr anchor="t" rtlCol="false" tIns="0" lIns="0" bIns="0" rIns="0">
            <a:spAutoFit/>
          </a:bodyPr>
          <a:lstStyle/>
          <a:p>
            <a:pPr algn="ctr">
              <a:lnSpc>
                <a:spcPts val="3219"/>
              </a:lnSpc>
            </a:pPr>
            <a:r>
              <a:rPr lang="en-US" sz="2299">
                <a:solidFill>
                  <a:srgbClr val="000000"/>
                </a:solidFill>
                <a:latin typeface="Geist 1"/>
                <a:ea typeface="Geist 1"/>
                <a:cs typeface="Geist 1"/>
                <a:sym typeface="Geist 1"/>
              </a:rPr>
              <a:t>Etwas gesunde Fette wie Nüsse, Samen, Olivenöl</a:t>
            </a:r>
          </a:p>
        </p:txBody>
      </p:sp>
      <p:sp>
        <p:nvSpPr>
          <p:cNvPr name="TextBox 58" id="58"/>
          <p:cNvSpPr txBox="true"/>
          <p:nvPr/>
        </p:nvSpPr>
        <p:spPr>
          <a:xfrm rot="0">
            <a:off x="13237762" y="7360214"/>
            <a:ext cx="3959508" cy="789157"/>
          </a:xfrm>
          <a:prstGeom prst="rect">
            <a:avLst/>
          </a:prstGeom>
        </p:spPr>
        <p:txBody>
          <a:bodyPr anchor="t" rtlCol="false" tIns="0" lIns="0" bIns="0" rIns="0">
            <a:spAutoFit/>
          </a:bodyPr>
          <a:lstStyle/>
          <a:p>
            <a:pPr algn="ctr">
              <a:lnSpc>
                <a:spcPts val="3219"/>
              </a:lnSpc>
            </a:pPr>
            <a:r>
              <a:rPr lang="en-US" sz="2299">
                <a:solidFill>
                  <a:srgbClr val="000000"/>
                </a:solidFill>
                <a:latin typeface="Geist 1"/>
                <a:ea typeface="Geist 1"/>
                <a:cs typeface="Geist 1"/>
                <a:sym typeface="Geist 1"/>
              </a:rPr>
              <a:t>Mindestens 30% eiweißreiche Lebensmittel</a:t>
            </a:r>
          </a:p>
        </p:txBody>
      </p:sp>
      <p:sp>
        <p:nvSpPr>
          <p:cNvPr name="TextBox 59" id="59"/>
          <p:cNvSpPr txBox="true"/>
          <p:nvPr/>
        </p:nvSpPr>
        <p:spPr>
          <a:xfrm rot="0">
            <a:off x="2198061" y="277997"/>
            <a:ext cx="13891878" cy="661013"/>
          </a:xfrm>
          <a:prstGeom prst="rect">
            <a:avLst/>
          </a:prstGeom>
        </p:spPr>
        <p:txBody>
          <a:bodyPr anchor="t" rtlCol="false" tIns="0" lIns="0" bIns="0" rIns="0">
            <a:spAutoFit/>
          </a:bodyPr>
          <a:lstStyle/>
          <a:p>
            <a:pPr algn="ctr">
              <a:lnSpc>
                <a:spcPts val="4410"/>
              </a:lnSpc>
            </a:pPr>
            <a:r>
              <a:rPr lang="en-US" sz="4200">
                <a:solidFill>
                  <a:srgbClr val="1E352E"/>
                </a:solidFill>
                <a:latin typeface="Power Grotesk 1 Medium"/>
                <a:ea typeface="Power Grotesk 1 Medium"/>
                <a:cs typeface="Power Grotesk 1 Medium"/>
                <a:sym typeface="Power Grotesk 1 Medium"/>
              </a:rPr>
              <a:t>Ernährungspyramide für die Lebensmitte</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F3F6EB"/>
        </a:solidFill>
      </p:bgPr>
    </p:bg>
    <p:spTree>
      <p:nvGrpSpPr>
        <p:cNvPr id="1" name=""/>
        <p:cNvGrpSpPr/>
        <p:nvPr/>
      </p:nvGrpSpPr>
      <p:grpSpPr>
        <a:xfrm>
          <a:off x="0" y="0"/>
          <a:ext cx="0" cy="0"/>
          <a:chOff x="0" y="0"/>
          <a:chExt cx="0" cy="0"/>
        </a:xfrm>
      </p:grpSpPr>
      <p:sp>
        <p:nvSpPr>
          <p:cNvPr name="Freeform 2" id="2"/>
          <p:cNvSpPr/>
          <p:nvPr/>
        </p:nvSpPr>
        <p:spPr>
          <a:xfrm flipH="false" flipV="false" rot="0">
            <a:off x="12520916" y="2415353"/>
            <a:ext cx="5482971" cy="7534065"/>
          </a:xfrm>
          <a:custGeom>
            <a:avLst/>
            <a:gdLst/>
            <a:ahLst/>
            <a:cxnLst/>
            <a:rect r="r" b="b" t="t" l="l"/>
            <a:pathLst>
              <a:path h="7534065" w="5482971">
                <a:moveTo>
                  <a:pt x="0" y="0"/>
                </a:moveTo>
                <a:lnTo>
                  <a:pt x="5482971" y="0"/>
                </a:lnTo>
                <a:lnTo>
                  <a:pt x="5482971" y="7534065"/>
                </a:lnTo>
                <a:lnTo>
                  <a:pt x="0" y="7534065"/>
                </a:lnTo>
                <a:lnTo>
                  <a:pt x="0" y="0"/>
                </a:lnTo>
                <a:close/>
              </a:path>
            </a:pathLst>
          </a:custGeom>
          <a:blipFill>
            <a:blip r:embed="rId3"/>
            <a:stretch>
              <a:fillRect l="-3587" t="0" r="-3587" b="-17068"/>
            </a:stretch>
          </a:blipFill>
        </p:spPr>
      </p:sp>
      <p:sp>
        <p:nvSpPr>
          <p:cNvPr name="TextBox 3" id="3"/>
          <p:cNvSpPr txBox="true"/>
          <p:nvPr/>
        </p:nvSpPr>
        <p:spPr>
          <a:xfrm rot="0">
            <a:off x="876981" y="2367728"/>
            <a:ext cx="9863080" cy="8308625"/>
          </a:xfrm>
          <a:prstGeom prst="rect">
            <a:avLst/>
          </a:prstGeom>
        </p:spPr>
        <p:txBody>
          <a:bodyPr anchor="t" rtlCol="false" tIns="0" lIns="0" bIns="0" rIns="0">
            <a:spAutoFit/>
          </a:bodyPr>
          <a:lstStyle/>
          <a:p>
            <a:pPr algn="l" marL="536713" indent="-268357" lvl="1">
              <a:lnSpc>
                <a:spcPts val="3480"/>
              </a:lnSpc>
              <a:buFont typeface="Arial"/>
              <a:buChar char="•"/>
            </a:pPr>
            <a:r>
              <a:rPr lang="en-US" b="true" sz="2485">
                <a:solidFill>
                  <a:srgbClr val="000000"/>
                </a:solidFill>
                <a:latin typeface="Geist 1 Semi-Bold"/>
                <a:ea typeface="Geist 1 Semi-Bold"/>
                <a:cs typeface="Geist 1 Semi-Bold"/>
                <a:sym typeface="Geist 1 Semi-Bold"/>
              </a:rPr>
              <a:t>Bildung von kurzkettigen Fettsäuren (SCFA’s)</a:t>
            </a:r>
          </a:p>
          <a:p>
            <a:pPr algn="l" marL="1073427" indent="-357809" lvl="2">
              <a:lnSpc>
                <a:spcPts val="3480"/>
              </a:lnSpc>
              <a:buFont typeface="Arial"/>
              <a:buChar char="⚬"/>
            </a:pPr>
            <a:r>
              <a:rPr lang="en-US" sz="2485">
                <a:solidFill>
                  <a:srgbClr val="000000"/>
                </a:solidFill>
                <a:latin typeface="Geist 1"/>
                <a:ea typeface="Geist 1"/>
                <a:cs typeface="Geist 1"/>
                <a:sym typeface="Geist 1"/>
              </a:rPr>
              <a:t>entzündungshemmend</a:t>
            </a:r>
          </a:p>
          <a:p>
            <a:pPr algn="l" marL="1073427" indent="-357809" lvl="2">
              <a:lnSpc>
                <a:spcPts val="3480"/>
              </a:lnSpc>
              <a:buFont typeface="Arial"/>
              <a:buChar char="⚬"/>
            </a:pPr>
            <a:r>
              <a:rPr lang="en-US" sz="2485">
                <a:solidFill>
                  <a:srgbClr val="000000"/>
                </a:solidFill>
                <a:latin typeface="Geist 1"/>
                <a:ea typeface="Geist 1"/>
                <a:cs typeface="Geist 1"/>
                <a:sym typeface="Geist 1"/>
              </a:rPr>
              <a:t>verbessern die Darmgesundheit</a:t>
            </a:r>
          </a:p>
          <a:p>
            <a:pPr algn="l" marL="1073427" indent="-357809" lvl="2">
              <a:lnSpc>
                <a:spcPts val="3480"/>
              </a:lnSpc>
              <a:buFont typeface="Arial"/>
              <a:buChar char="⚬"/>
            </a:pPr>
            <a:r>
              <a:rPr lang="en-US" sz="2485">
                <a:solidFill>
                  <a:srgbClr val="000000"/>
                </a:solidFill>
                <a:latin typeface="Geist 1"/>
                <a:ea typeface="Geist 1"/>
                <a:cs typeface="Geist 1"/>
                <a:sym typeface="Geist 1"/>
              </a:rPr>
              <a:t>regulieren den Blutzuckerspiegel</a:t>
            </a:r>
          </a:p>
          <a:p>
            <a:pPr algn="l">
              <a:lnSpc>
                <a:spcPts val="3480"/>
              </a:lnSpc>
            </a:pPr>
          </a:p>
          <a:p>
            <a:pPr algn="l" marL="536713" indent="-268357" lvl="1">
              <a:lnSpc>
                <a:spcPts val="3480"/>
              </a:lnSpc>
              <a:buFont typeface="Arial"/>
              <a:buChar char="•"/>
            </a:pPr>
            <a:r>
              <a:rPr lang="en-US" b="true" sz="2485">
                <a:solidFill>
                  <a:srgbClr val="000000"/>
                </a:solidFill>
                <a:latin typeface="Geist 1 Semi-Bold"/>
                <a:ea typeface="Geist 1 Semi-Bold"/>
                <a:cs typeface="Geist 1 Semi-Bold"/>
                <a:sym typeface="Geist 1 Semi-Bold"/>
              </a:rPr>
              <a:t>Förderung einer gesunden Darmbesiedlung</a:t>
            </a:r>
          </a:p>
          <a:p>
            <a:pPr algn="l" marL="1073427" indent="-357809" lvl="2">
              <a:lnSpc>
                <a:spcPts val="3480"/>
              </a:lnSpc>
              <a:buFont typeface="Arial"/>
              <a:buChar char="⚬"/>
            </a:pPr>
            <a:r>
              <a:rPr lang="en-US" sz="2485">
                <a:solidFill>
                  <a:srgbClr val="000000"/>
                </a:solidFill>
                <a:latin typeface="Geist 1"/>
                <a:ea typeface="Geist 1"/>
                <a:cs typeface="Geist 1"/>
                <a:sym typeface="Geist 1"/>
              </a:rPr>
              <a:t>Verdauungsfördernd</a:t>
            </a:r>
          </a:p>
          <a:p>
            <a:pPr algn="l" marL="1073427" indent="-357809" lvl="2">
              <a:lnSpc>
                <a:spcPts val="3480"/>
              </a:lnSpc>
              <a:buFont typeface="Arial"/>
              <a:buChar char="⚬"/>
            </a:pPr>
            <a:r>
              <a:rPr lang="en-US" sz="2485">
                <a:solidFill>
                  <a:srgbClr val="000000"/>
                </a:solidFill>
                <a:latin typeface="Geist 1"/>
                <a:ea typeface="Geist 1"/>
                <a:cs typeface="Geist 1"/>
                <a:sym typeface="Geist 1"/>
              </a:rPr>
              <a:t>Stärkung des Immunsystems</a:t>
            </a:r>
          </a:p>
          <a:p>
            <a:pPr algn="l" marL="1073427" indent="-357809" lvl="2">
              <a:lnSpc>
                <a:spcPts val="3480"/>
              </a:lnSpc>
              <a:buFont typeface="Arial"/>
              <a:buChar char="⚬"/>
            </a:pPr>
            <a:r>
              <a:rPr lang="en-US" sz="2485">
                <a:solidFill>
                  <a:srgbClr val="000000"/>
                </a:solidFill>
                <a:latin typeface="Geist 1"/>
                <a:ea typeface="Geist 1"/>
                <a:cs typeface="Geist 1"/>
                <a:sym typeface="Geist 1"/>
              </a:rPr>
              <a:t>Einfluss auf Hormone, Stimmung und Wohlbefinden</a:t>
            </a:r>
          </a:p>
          <a:p>
            <a:pPr algn="l" marL="1073427" indent="-357809" lvl="2">
              <a:lnSpc>
                <a:spcPts val="3480"/>
              </a:lnSpc>
              <a:buFont typeface="Arial"/>
              <a:buChar char="⚬"/>
            </a:pPr>
            <a:r>
              <a:rPr lang="en-US" sz="2485">
                <a:solidFill>
                  <a:srgbClr val="000000"/>
                </a:solidFill>
                <a:latin typeface="Geist 1"/>
                <a:ea typeface="Geist 1"/>
                <a:cs typeface="Geist 1"/>
                <a:sym typeface="Geist 1"/>
              </a:rPr>
              <a:t>Förderung der Verträglichkeit von Lebensmitteln</a:t>
            </a:r>
          </a:p>
          <a:p>
            <a:pPr algn="l">
              <a:lnSpc>
                <a:spcPts val="3480"/>
              </a:lnSpc>
            </a:pPr>
          </a:p>
          <a:p>
            <a:pPr algn="l" marL="536713" indent="-268357" lvl="1">
              <a:lnSpc>
                <a:spcPts val="3480"/>
              </a:lnSpc>
              <a:buFont typeface="Arial"/>
              <a:buChar char="•"/>
            </a:pPr>
            <a:r>
              <a:rPr lang="en-US" b="true" sz="2485">
                <a:solidFill>
                  <a:srgbClr val="000000"/>
                </a:solidFill>
                <a:latin typeface="Geist 1 Semi-Bold"/>
                <a:ea typeface="Geist 1 Semi-Bold"/>
                <a:cs typeface="Geist 1 Semi-Bold"/>
                <a:sym typeface="Geist 1 Semi-Bold"/>
              </a:rPr>
              <a:t>Prävention von Erkrankungen</a:t>
            </a:r>
          </a:p>
          <a:p>
            <a:pPr algn="l" marL="1073427" indent="-357809" lvl="2">
              <a:lnSpc>
                <a:spcPts val="3480"/>
              </a:lnSpc>
              <a:buFont typeface="Arial"/>
              <a:buChar char="⚬"/>
            </a:pPr>
            <a:r>
              <a:rPr lang="en-US" sz="2485">
                <a:solidFill>
                  <a:srgbClr val="000000"/>
                </a:solidFill>
                <a:latin typeface="Geist 1"/>
                <a:ea typeface="Geist 1"/>
                <a:cs typeface="Geist 1"/>
                <a:sym typeface="Geist 1"/>
              </a:rPr>
              <a:t>Herz-Kreislauf-Erkrankungen</a:t>
            </a:r>
          </a:p>
          <a:p>
            <a:pPr algn="l" marL="1073427" indent="-357809" lvl="2">
              <a:lnSpc>
                <a:spcPts val="3480"/>
              </a:lnSpc>
              <a:buFont typeface="Arial"/>
              <a:buChar char="⚬"/>
            </a:pPr>
            <a:r>
              <a:rPr lang="en-US" sz="2485">
                <a:solidFill>
                  <a:srgbClr val="000000"/>
                </a:solidFill>
                <a:latin typeface="Geist 1"/>
                <a:ea typeface="Geist 1"/>
                <a:cs typeface="Geist 1"/>
                <a:sym typeface="Geist 1"/>
              </a:rPr>
              <a:t>Typ-2-Diabetes</a:t>
            </a:r>
          </a:p>
          <a:p>
            <a:pPr algn="l" marL="1073427" indent="-357809" lvl="2">
              <a:lnSpc>
                <a:spcPts val="3480"/>
              </a:lnSpc>
              <a:buFont typeface="Arial"/>
              <a:buChar char="⚬"/>
            </a:pPr>
            <a:r>
              <a:rPr lang="en-US" sz="2485">
                <a:solidFill>
                  <a:srgbClr val="000000"/>
                </a:solidFill>
                <a:latin typeface="Geist 1"/>
                <a:ea typeface="Geist 1"/>
                <a:cs typeface="Geist 1"/>
                <a:sym typeface="Geist 1"/>
              </a:rPr>
              <a:t>Bestimmte Krebsarten</a:t>
            </a:r>
          </a:p>
          <a:p>
            <a:pPr algn="l">
              <a:lnSpc>
                <a:spcPts val="3480"/>
              </a:lnSpc>
            </a:pPr>
          </a:p>
          <a:p>
            <a:pPr algn="l">
              <a:lnSpc>
                <a:spcPts val="3480"/>
              </a:lnSpc>
            </a:pPr>
          </a:p>
          <a:p>
            <a:pPr algn="l">
              <a:lnSpc>
                <a:spcPts val="3480"/>
              </a:lnSpc>
            </a:pPr>
          </a:p>
          <a:p>
            <a:pPr algn="l">
              <a:lnSpc>
                <a:spcPts val="3480"/>
              </a:lnSpc>
            </a:pPr>
          </a:p>
        </p:txBody>
      </p:sp>
      <p:sp>
        <p:nvSpPr>
          <p:cNvPr name="TextBox 4" id="4"/>
          <p:cNvSpPr txBox="true"/>
          <p:nvPr/>
        </p:nvSpPr>
        <p:spPr>
          <a:xfrm rot="0">
            <a:off x="2198061" y="277997"/>
            <a:ext cx="13891878" cy="661013"/>
          </a:xfrm>
          <a:prstGeom prst="rect">
            <a:avLst/>
          </a:prstGeom>
        </p:spPr>
        <p:txBody>
          <a:bodyPr anchor="t" rtlCol="false" tIns="0" lIns="0" bIns="0" rIns="0">
            <a:spAutoFit/>
          </a:bodyPr>
          <a:lstStyle/>
          <a:p>
            <a:pPr algn="ctr">
              <a:lnSpc>
                <a:spcPts val="4410"/>
              </a:lnSpc>
            </a:pPr>
            <a:r>
              <a:rPr lang="en-US" sz="4200">
                <a:solidFill>
                  <a:srgbClr val="1E352E"/>
                </a:solidFill>
                <a:latin typeface="Power Grotesk 1 Medium"/>
                <a:ea typeface="Power Grotesk 1 Medium"/>
                <a:cs typeface="Power Grotesk 1 Medium"/>
                <a:sym typeface="Power Grotesk 1 Medium"/>
              </a:rPr>
              <a:t>Vorteile von Ballaststoffen </a:t>
            </a:r>
          </a:p>
        </p:txBody>
      </p:sp>
      <p:sp>
        <p:nvSpPr>
          <p:cNvPr name="Freeform 5" id="5"/>
          <p:cNvSpPr/>
          <p:nvPr/>
        </p:nvSpPr>
        <p:spPr>
          <a:xfrm flipH="false" flipV="false" rot="0">
            <a:off x="17451211" y="111841"/>
            <a:ext cx="697546" cy="827265"/>
          </a:xfrm>
          <a:custGeom>
            <a:avLst/>
            <a:gdLst/>
            <a:ahLst/>
            <a:cxnLst/>
            <a:rect r="r" b="b" t="t" l="l"/>
            <a:pathLst>
              <a:path h="827265" w="697546">
                <a:moveTo>
                  <a:pt x="0" y="0"/>
                </a:moveTo>
                <a:lnTo>
                  <a:pt x="697546" y="0"/>
                </a:lnTo>
                <a:lnTo>
                  <a:pt x="697546" y="827265"/>
                </a:lnTo>
                <a:lnTo>
                  <a:pt x="0" y="827265"/>
                </a:lnTo>
                <a:lnTo>
                  <a:pt x="0" y="0"/>
                </a:lnTo>
                <a:close/>
              </a:path>
            </a:pathLst>
          </a:custGeom>
          <a:blipFill>
            <a:blip r:embed="rId4"/>
            <a:stretch>
              <a:fillRect l="0" t="0" r="0" b="0"/>
            </a:stretch>
          </a:blipFill>
        </p:spPr>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F3F6EB"/>
        </a:solidFill>
      </p:bgPr>
    </p:bg>
    <p:spTree>
      <p:nvGrpSpPr>
        <p:cNvPr id="1" name=""/>
        <p:cNvGrpSpPr/>
        <p:nvPr/>
      </p:nvGrpSpPr>
      <p:grpSpPr>
        <a:xfrm>
          <a:off x="0" y="0"/>
          <a:ext cx="0" cy="0"/>
          <a:chOff x="0" y="0"/>
          <a:chExt cx="0" cy="0"/>
        </a:xfrm>
      </p:grpSpPr>
      <p:sp>
        <p:nvSpPr>
          <p:cNvPr name="Freeform 2" id="2"/>
          <p:cNvSpPr/>
          <p:nvPr/>
        </p:nvSpPr>
        <p:spPr>
          <a:xfrm flipH="false" flipV="false" rot="0">
            <a:off x="17451211" y="111841"/>
            <a:ext cx="697546" cy="827265"/>
          </a:xfrm>
          <a:custGeom>
            <a:avLst/>
            <a:gdLst/>
            <a:ahLst/>
            <a:cxnLst/>
            <a:rect r="r" b="b" t="t" l="l"/>
            <a:pathLst>
              <a:path h="827265" w="697546">
                <a:moveTo>
                  <a:pt x="0" y="0"/>
                </a:moveTo>
                <a:lnTo>
                  <a:pt x="697546" y="0"/>
                </a:lnTo>
                <a:lnTo>
                  <a:pt x="697546" y="827265"/>
                </a:lnTo>
                <a:lnTo>
                  <a:pt x="0" y="827265"/>
                </a:lnTo>
                <a:lnTo>
                  <a:pt x="0" y="0"/>
                </a:lnTo>
                <a:close/>
              </a:path>
            </a:pathLst>
          </a:custGeom>
          <a:blipFill>
            <a:blip r:embed="rId3"/>
            <a:stretch>
              <a:fillRect l="0" t="0" r="0" b="0"/>
            </a:stretch>
          </a:blipFill>
        </p:spPr>
      </p:sp>
      <p:sp>
        <p:nvSpPr>
          <p:cNvPr name="Freeform 3" id="3"/>
          <p:cNvSpPr/>
          <p:nvPr/>
        </p:nvSpPr>
        <p:spPr>
          <a:xfrm flipH="false" flipV="false" rot="0">
            <a:off x="11303127" y="2057400"/>
            <a:ext cx="6984873" cy="8229600"/>
          </a:xfrm>
          <a:custGeom>
            <a:avLst/>
            <a:gdLst/>
            <a:ahLst/>
            <a:cxnLst/>
            <a:rect r="r" b="b" t="t" l="l"/>
            <a:pathLst>
              <a:path h="8229600" w="6984873">
                <a:moveTo>
                  <a:pt x="0" y="0"/>
                </a:moveTo>
                <a:lnTo>
                  <a:pt x="6984873" y="0"/>
                </a:lnTo>
                <a:lnTo>
                  <a:pt x="6984873" y="8229600"/>
                </a:lnTo>
                <a:lnTo>
                  <a:pt x="0" y="8229600"/>
                </a:lnTo>
                <a:lnTo>
                  <a:pt x="0" y="0"/>
                </a:lnTo>
                <a:close/>
              </a:path>
            </a:pathLst>
          </a:custGeom>
          <a:blipFill>
            <a:blip r:embed="rId4"/>
            <a:stretch>
              <a:fillRect l="0" t="0" r="0" b="0"/>
            </a:stretch>
          </a:blipFill>
        </p:spPr>
      </p:sp>
      <p:sp>
        <p:nvSpPr>
          <p:cNvPr name="TextBox 4" id="4"/>
          <p:cNvSpPr txBox="true"/>
          <p:nvPr/>
        </p:nvSpPr>
        <p:spPr>
          <a:xfrm rot="0">
            <a:off x="876981" y="2367728"/>
            <a:ext cx="9863080" cy="8746738"/>
          </a:xfrm>
          <a:prstGeom prst="rect">
            <a:avLst/>
          </a:prstGeom>
        </p:spPr>
        <p:txBody>
          <a:bodyPr anchor="t" rtlCol="false" tIns="0" lIns="0" bIns="0" rIns="0">
            <a:spAutoFit/>
          </a:bodyPr>
          <a:lstStyle/>
          <a:p>
            <a:pPr algn="l" marL="536713" indent="-268357" lvl="1">
              <a:lnSpc>
                <a:spcPts val="3480"/>
              </a:lnSpc>
              <a:buFont typeface="Arial"/>
              <a:buChar char="•"/>
            </a:pPr>
            <a:r>
              <a:rPr lang="en-US" b="true" sz="2485">
                <a:solidFill>
                  <a:srgbClr val="000000"/>
                </a:solidFill>
                <a:latin typeface="Geist 1 Semi-Bold"/>
                <a:ea typeface="Geist 1 Semi-Bold"/>
                <a:cs typeface="Geist 1 Semi-Bold"/>
                <a:sym typeface="Geist 1 Semi-Bold"/>
              </a:rPr>
              <a:t>Erhalt von Muskelmasse &amp; Kraft</a:t>
            </a:r>
          </a:p>
          <a:p>
            <a:pPr algn="l" marL="1073427" indent="-357809" lvl="2">
              <a:lnSpc>
                <a:spcPts val="3480"/>
              </a:lnSpc>
              <a:buFont typeface="Arial"/>
              <a:buChar char="⚬"/>
            </a:pPr>
            <a:r>
              <a:rPr lang="en-US" sz="2485">
                <a:solidFill>
                  <a:srgbClr val="000000"/>
                </a:solidFill>
                <a:latin typeface="Geist 1"/>
                <a:ea typeface="Geist 1"/>
                <a:cs typeface="Geist 1"/>
                <a:sym typeface="Geist 1"/>
              </a:rPr>
              <a:t>unterstützt Muskelp</a:t>
            </a:r>
            <a:r>
              <a:rPr lang="en-US" sz="2485">
                <a:solidFill>
                  <a:srgbClr val="000000"/>
                </a:solidFill>
                <a:latin typeface="Geist 1"/>
                <a:ea typeface="Geist 1"/>
                <a:cs typeface="Geist 1"/>
                <a:sym typeface="Geist 1"/>
              </a:rPr>
              <a:t>roteinsynthese</a:t>
            </a:r>
          </a:p>
          <a:p>
            <a:pPr algn="l" marL="1073427" indent="-357809" lvl="2">
              <a:lnSpc>
                <a:spcPts val="3480"/>
              </a:lnSpc>
              <a:buFont typeface="Arial"/>
              <a:buChar char="⚬"/>
            </a:pPr>
            <a:r>
              <a:rPr lang="en-US" sz="2485">
                <a:solidFill>
                  <a:srgbClr val="000000"/>
                </a:solidFill>
                <a:latin typeface="Geist 1"/>
                <a:ea typeface="Geist 1"/>
                <a:cs typeface="Geist 1"/>
                <a:sym typeface="Geist 1"/>
              </a:rPr>
              <a:t>wirkt altersbedingtem Muskelabbau entgegen</a:t>
            </a:r>
          </a:p>
          <a:p>
            <a:pPr algn="l" marL="1073427" indent="-357809" lvl="2">
              <a:lnSpc>
                <a:spcPts val="3480"/>
              </a:lnSpc>
              <a:buFont typeface="Arial"/>
              <a:buChar char="⚬"/>
            </a:pPr>
            <a:r>
              <a:rPr lang="en-US" sz="2485">
                <a:solidFill>
                  <a:srgbClr val="000000"/>
                </a:solidFill>
                <a:latin typeface="Geist 1"/>
                <a:ea typeface="Geist 1"/>
                <a:cs typeface="Geist 1"/>
                <a:sym typeface="Geist 1"/>
              </a:rPr>
              <a:t>wichtig in Kombination mit Krafttraining</a:t>
            </a:r>
          </a:p>
          <a:p>
            <a:pPr algn="l">
              <a:lnSpc>
                <a:spcPts val="3480"/>
              </a:lnSpc>
            </a:pPr>
          </a:p>
          <a:p>
            <a:pPr algn="l" marL="536713" indent="-268357" lvl="1">
              <a:lnSpc>
                <a:spcPts val="3480"/>
              </a:lnSpc>
              <a:buFont typeface="Arial"/>
              <a:buChar char="•"/>
            </a:pPr>
            <a:r>
              <a:rPr lang="en-US" b="true" sz="2485">
                <a:solidFill>
                  <a:srgbClr val="000000"/>
                </a:solidFill>
                <a:latin typeface="Geist 1 Semi-Bold"/>
                <a:ea typeface="Geist 1 Semi-Bold"/>
                <a:cs typeface="Geist 1 Semi-Bold"/>
                <a:sym typeface="Geist 1 Semi-Bold"/>
              </a:rPr>
              <a:t>Sättig</a:t>
            </a:r>
            <a:r>
              <a:rPr lang="en-US" b="true" sz="2485">
                <a:solidFill>
                  <a:srgbClr val="000000"/>
                </a:solidFill>
                <a:latin typeface="Geist 1 Semi-Bold"/>
                <a:ea typeface="Geist 1 Semi-Bold"/>
                <a:cs typeface="Geist 1 Semi-Bold"/>
                <a:sym typeface="Geist 1 Semi-Bold"/>
              </a:rPr>
              <a:t>ung &amp; Gewichtsmanagement</a:t>
            </a:r>
          </a:p>
          <a:p>
            <a:pPr algn="l" marL="1073427" indent="-357809" lvl="2">
              <a:lnSpc>
                <a:spcPts val="3480"/>
              </a:lnSpc>
              <a:buFont typeface="Arial"/>
              <a:buChar char="⚬"/>
            </a:pPr>
            <a:r>
              <a:rPr lang="en-US" sz="2485">
                <a:solidFill>
                  <a:srgbClr val="000000"/>
                </a:solidFill>
                <a:latin typeface="Geist 1"/>
                <a:ea typeface="Geist 1"/>
                <a:cs typeface="Geist 1"/>
                <a:sym typeface="Geist 1"/>
              </a:rPr>
              <a:t>macht länger satt</a:t>
            </a:r>
          </a:p>
          <a:p>
            <a:pPr algn="l" marL="1073427" indent="-357809" lvl="2">
              <a:lnSpc>
                <a:spcPts val="3480"/>
              </a:lnSpc>
              <a:buFont typeface="Arial"/>
              <a:buChar char="⚬"/>
            </a:pPr>
            <a:r>
              <a:rPr lang="en-US" sz="2485">
                <a:solidFill>
                  <a:srgbClr val="000000"/>
                </a:solidFill>
                <a:latin typeface="Geist 1"/>
                <a:ea typeface="Geist 1"/>
                <a:cs typeface="Geist 1"/>
                <a:sym typeface="Geist 1"/>
              </a:rPr>
              <a:t>hilft, Heißhunger zu reduzieren</a:t>
            </a:r>
          </a:p>
          <a:p>
            <a:pPr algn="l" marL="1073427" indent="-357809" lvl="2">
              <a:lnSpc>
                <a:spcPts val="3480"/>
              </a:lnSpc>
              <a:buFont typeface="Arial"/>
              <a:buChar char="⚬"/>
            </a:pPr>
            <a:r>
              <a:rPr lang="en-US" sz="2485">
                <a:solidFill>
                  <a:srgbClr val="000000"/>
                </a:solidFill>
                <a:latin typeface="Geist 1"/>
                <a:ea typeface="Geist 1"/>
                <a:cs typeface="Geist 1"/>
                <a:sym typeface="Geist 1"/>
              </a:rPr>
              <a:t>unterstützt den Erhalt fettfreier Masse beim Abnehmen</a:t>
            </a:r>
          </a:p>
          <a:p>
            <a:pPr algn="l">
              <a:lnSpc>
                <a:spcPts val="3480"/>
              </a:lnSpc>
            </a:pPr>
          </a:p>
          <a:p>
            <a:pPr algn="l" marL="536713" indent="-268357" lvl="1">
              <a:lnSpc>
                <a:spcPts val="3480"/>
              </a:lnSpc>
              <a:buFont typeface="Arial"/>
              <a:buChar char="•"/>
            </a:pPr>
            <a:r>
              <a:rPr lang="en-US" b="true" sz="2485">
                <a:solidFill>
                  <a:srgbClr val="000000"/>
                </a:solidFill>
                <a:latin typeface="Geist 1 Semi-Bold"/>
                <a:ea typeface="Geist 1 Semi-Bold"/>
                <a:cs typeface="Geist 1 Semi-Bold"/>
                <a:sym typeface="Geist 1 Semi-Bold"/>
              </a:rPr>
              <a:t>Stoffwechs</a:t>
            </a:r>
            <a:r>
              <a:rPr lang="en-US" b="true" sz="2485">
                <a:solidFill>
                  <a:srgbClr val="000000"/>
                </a:solidFill>
                <a:latin typeface="Geist 1 Semi-Bold"/>
                <a:ea typeface="Geist 1 Semi-Bold"/>
                <a:cs typeface="Geist 1 Semi-Bold"/>
                <a:sym typeface="Geist 1 Semi-Bold"/>
              </a:rPr>
              <a:t>el, Knochen &amp; Regeneration</a:t>
            </a:r>
          </a:p>
          <a:p>
            <a:pPr algn="l" marL="1073427" indent="-357809" lvl="2">
              <a:lnSpc>
                <a:spcPts val="3480"/>
              </a:lnSpc>
              <a:buFont typeface="Arial"/>
              <a:buChar char="⚬"/>
            </a:pPr>
            <a:r>
              <a:rPr lang="en-US" sz="2485">
                <a:solidFill>
                  <a:srgbClr val="000000"/>
                </a:solidFill>
                <a:latin typeface="Geist 1"/>
                <a:ea typeface="Geist 1"/>
                <a:cs typeface="Geist 1"/>
                <a:sym typeface="Geist 1"/>
              </a:rPr>
              <a:t>unterstützt Blutzucker- und Energ</a:t>
            </a:r>
            <a:r>
              <a:rPr lang="en-US" sz="2485">
                <a:solidFill>
                  <a:srgbClr val="000000"/>
                </a:solidFill>
                <a:latin typeface="Geist 1"/>
                <a:ea typeface="Geist 1"/>
                <a:cs typeface="Geist 1"/>
                <a:sym typeface="Geist 1"/>
              </a:rPr>
              <a:t>iestoffwechsel</a:t>
            </a:r>
          </a:p>
          <a:p>
            <a:pPr algn="l" marL="1073427" indent="-357809" lvl="2">
              <a:lnSpc>
                <a:spcPts val="3480"/>
              </a:lnSpc>
              <a:buFont typeface="Arial"/>
              <a:buChar char="⚬"/>
            </a:pPr>
            <a:r>
              <a:rPr lang="en-US" sz="2485">
                <a:solidFill>
                  <a:srgbClr val="000000"/>
                </a:solidFill>
                <a:latin typeface="Geist 1"/>
                <a:ea typeface="Geist 1"/>
                <a:cs typeface="Geist 1"/>
                <a:sym typeface="Geist 1"/>
              </a:rPr>
              <a:t>wichtig für Knochenmatrix und Sturzprävention</a:t>
            </a:r>
          </a:p>
          <a:p>
            <a:pPr algn="l" marL="1073427" indent="-357809" lvl="2">
              <a:lnSpc>
                <a:spcPts val="3480"/>
              </a:lnSpc>
              <a:buFont typeface="Arial"/>
              <a:buChar char="⚬"/>
            </a:pPr>
            <a:r>
              <a:rPr lang="en-US" sz="2485">
                <a:solidFill>
                  <a:srgbClr val="000000"/>
                </a:solidFill>
                <a:latin typeface="Geist 1"/>
                <a:ea typeface="Geist 1"/>
                <a:cs typeface="Geist 1"/>
                <a:sym typeface="Geist 1"/>
              </a:rPr>
              <a:t>fördert Regeneration nach Sport und Alltagbelastung</a:t>
            </a:r>
          </a:p>
          <a:p>
            <a:pPr algn="l">
              <a:lnSpc>
                <a:spcPts val="3480"/>
              </a:lnSpc>
            </a:pPr>
          </a:p>
          <a:p>
            <a:pPr algn="l" marL="536713" indent="-268357" lvl="1">
              <a:lnSpc>
                <a:spcPts val="3480"/>
              </a:lnSpc>
              <a:buFont typeface="Arial"/>
              <a:buChar char="•"/>
            </a:pPr>
            <a:r>
              <a:rPr lang="en-US" b="true" sz="2485">
                <a:solidFill>
                  <a:srgbClr val="000000"/>
                </a:solidFill>
                <a:latin typeface="Geist 1 Semi-Bold"/>
                <a:ea typeface="Geist 1 Semi-Bold"/>
                <a:cs typeface="Geist 1 Semi-Bold"/>
                <a:sym typeface="Geist 1 Semi-Bold"/>
              </a:rPr>
              <a:t>Bildung von Myokinen</a:t>
            </a:r>
          </a:p>
          <a:p>
            <a:pPr algn="l">
              <a:lnSpc>
                <a:spcPts val="3480"/>
              </a:lnSpc>
            </a:pPr>
          </a:p>
          <a:p>
            <a:pPr algn="l">
              <a:lnSpc>
                <a:spcPts val="3480"/>
              </a:lnSpc>
            </a:pPr>
          </a:p>
          <a:p>
            <a:pPr algn="l">
              <a:lnSpc>
                <a:spcPts val="3480"/>
              </a:lnSpc>
            </a:pPr>
          </a:p>
          <a:p>
            <a:pPr algn="l">
              <a:lnSpc>
                <a:spcPts val="3480"/>
              </a:lnSpc>
            </a:pPr>
          </a:p>
        </p:txBody>
      </p:sp>
      <p:sp>
        <p:nvSpPr>
          <p:cNvPr name="TextBox 5" id="5"/>
          <p:cNvSpPr txBox="true"/>
          <p:nvPr/>
        </p:nvSpPr>
        <p:spPr>
          <a:xfrm rot="0">
            <a:off x="2198061" y="277997"/>
            <a:ext cx="13891878" cy="661109"/>
          </a:xfrm>
          <a:prstGeom prst="rect">
            <a:avLst/>
          </a:prstGeom>
        </p:spPr>
        <p:txBody>
          <a:bodyPr anchor="t" rtlCol="false" tIns="0" lIns="0" bIns="0" rIns="0">
            <a:spAutoFit/>
          </a:bodyPr>
          <a:lstStyle/>
          <a:p>
            <a:pPr algn="ctr">
              <a:lnSpc>
                <a:spcPts val="4410"/>
              </a:lnSpc>
            </a:pPr>
            <a:r>
              <a:rPr lang="en-US" sz="4200">
                <a:solidFill>
                  <a:srgbClr val="1E352E"/>
                </a:solidFill>
                <a:latin typeface="Power Grotesk 1 Medium"/>
                <a:ea typeface="Power Grotesk 1 Medium"/>
                <a:cs typeface="Power Grotesk 1 Medium"/>
                <a:sym typeface="Power Grotesk 1 Medium"/>
              </a:rPr>
              <a:t>Vorteile von ausreichend Protein</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9333" r="0" b="-9333"/>
            </a:stretch>
          </a:blipFill>
        </p:spPr>
      </p:sp>
      <p:sp>
        <p:nvSpPr>
          <p:cNvPr name="AutoShape 3" id="3"/>
          <p:cNvSpPr/>
          <p:nvPr/>
        </p:nvSpPr>
        <p:spPr>
          <a:xfrm rot="0">
            <a:off x="-473073" y="0"/>
            <a:ext cx="18948745" cy="1239253"/>
          </a:xfrm>
          <a:prstGeom prst="rect">
            <a:avLst/>
          </a:prstGeom>
          <a:solidFill>
            <a:srgbClr val="E7EEC0"/>
          </a:solidFill>
        </p:spPr>
      </p:sp>
      <p:grpSp>
        <p:nvGrpSpPr>
          <p:cNvPr name="Group 4" id="4"/>
          <p:cNvGrpSpPr/>
          <p:nvPr/>
        </p:nvGrpSpPr>
        <p:grpSpPr>
          <a:xfrm rot="0">
            <a:off x="-720745" y="1239253"/>
            <a:ext cx="20462196" cy="9439532"/>
            <a:chOff x="0" y="0"/>
            <a:chExt cx="4016166" cy="1852720"/>
          </a:xfrm>
        </p:grpSpPr>
        <p:sp>
          <p:nvSpPr>
            <p:cNvPr name="Freeform 5" id="5"/>
            <p:cNvSpPr/>
            <p:nvPr/>
          </p:nvSpPr>
          <p:spPr>
            <a:xfrm flipH="false" flipV="false" rot="0">
              <a:off x="0" y="0"/>
              <a:ext cx="4016166" cy="1852720"/>
            </a:xfrm>
            <a:custGeom>
              <a:avLst/>
              <a:gdLst/>
              <a:ahLst/>
              <a:cxnLst/>
              <a:rect r="r" b="b" t="t" l="l"/>
              <a:pathLst>
                <a:path h="1852720" w="4016166">
                  <a:moveTo>
                    <a:pt x="0" y="0"/>
                  </a:moveTo>
                  <a:lnTo>
                    <a:pt x="4016166" y="0"/>
                  </a:lnTo>
                  <a:lnTo>
                    <a:pt x="4016166" y="1852720"/>
                  </a:lnTo>
                  <a:lnTo>
                    <a:pt x="0" y="1852720"/>
                  </a:lnTo>
                  <a:close/>
                </a:path>
              </a:pathLst>
            </a:custGeom>
            <a:solidFill>
              <a:srgbClr val="E0ECD5">
                <a:alpha val="72941"/>
              </a:srgbClr>
            </a:solidFill>
          </p:spPr>
        </p:sp>
        <p:sp>
          <p:nvSpPr>
            <p:cNvPr name="TextBox 6" id="6"/>
            <p:cNvSpPr txBox="true"/>
            <p:nvPr/>
          </p:nvSpPr>
          <p:spPr>
            <a:xfrm>
              <a:off x="0" y="-47625"/>
              <a:ext cx="4016166" cy="1900345"/>
            </a:xfrm>
            <a:prstGeom prst="rect">
              <a:avLst/>
            </a:prstGeom>
          </p:spPr>
          <p:txBody>
            <a:bodyPr anchor="ctr" rtlCol="false" tIns="50800" lIns="50800" bIns="50800" rIns="50800"/>
            <a:lstStyle/>
            <a:p>
              <a:pPr algn="ctr">
                <a:lnSpc>
                  <a:spcPts val="3499"/>
                </a:lnSpc>
              </a:pPr>
            </a:p>
          </p:txBody>
        </p:sp>
      </p:grpSp>
      <p:sp>
        <p:nvSpPr>
          <p:cNvPr name="TextBox 7" id="7"/>
          <p:cNvSpPr txBox="true"/>
          <p:nvPr/>
        </p:nvSpPr>
        <p:spPr>
          <a:xfrm rot="0">
            <a:off x="2048747" y="2288573"/>
            <a:ext cx="16091086" cy="7191766"/>
          </a:xfrm>
          <a:prstGeom prst="rect">
            <a:avLst/>
          </a:prstGeom>
        </p:spPr>
        <p:txBody>
          <a:bodyPr anchor="t" rtlCol="false" tIns="0" lIns="0" bIns="0" rIns="0">
            <a:spAutoFit/>
          </a:bodyPr>
          <a:lstStyle/>
          <a:p>
            <a:pPr algn="l">
              <a:lnSpc>
                <a:spcPts val="4318"/>
              </a:lnSpc>
            </a:pPr>
            <a:r>
              <a:rPr lang="en-US" sz="3084" b="true">
                <a:solidFill>
                  <a:srgbClr val="000000"/>
                </a:solidFill>
                <a:latin typeface="Power Grotesk 1 Medium"/>
                <a:ea typeface="Power Grotesk 1 Medium"/>
                <a:cs typeface="Power Grotesk 1 Medium"/>
                <a:sym typeface="Power Grotesk 1 Medium"/>
              </a:rPr>
              <a:t>Positive Effekte: </a:t>
            </a:r>
          </a:p>
          <a:p>
            <a:pPr algn="l" marL="622791" indent="-311396" lvl="1">
              <a:lnSpc>
                <a:spcPts val="4038"/>
              </a:lnSpc>
              <a:buFont typeface="Arial"/>
              <a:buChar char="•"/>
            </a:pPr>
            <a:r>
              <a:rPr lang="en-US" sz="2884">
                <a:solidFill>
                  <a:srgbClr val="000000"/>
                </a:solidFill>
                <a:latin typeface="Geist 1"/>
                <a:ea typeface="Geist 1"/>
                <a:cs typeface="Geist 1"/>
                <a:sym typeface="Geist 1"/>
              </a:rPr>
              <a:t>Stimmungsregulation</a:t>
            </a:r>
          </a:p>
          <a:p>
            <a:pPr algn="l" marL="622791" indent="-311396" lvl="1">
              <a:lnSpc>
                <a:spcPts val="4038"/>
              </a:lnSpc>
              <a:buFont typeface="Arial"/>
              <a:buChar char="•"/>
            </a:pPr>
            <a:r>
              <a:rPr lang="en-US" sz="2884">
                <a:solidFill>
                  <a:srgbClr val="000000"/>
                </a:solidFill>
                <a:latin typeface="Geist 1"/>
                <a:ea typeface="Geist 1"/>
                <a:cs typeface="Geist 1"/>
                <a:sym typeface="Geist 1"/>
              </a:rPr>
              <a:t>Positiver Einfluss auf das hormonelle Gleichgewicht</a:t>
            </a:r>
          </a:p>
          <a:p>
            <a:pPr algn="l" marL="622791" indent="-311396" lvl="1">
              <a:lnSpc>
                <a:spcPts val="4038"/>
              </a:lnSpc>
              <a:buFont typeface="Arial"/>
              <a:buChar char="•"/>
            </a:pPr>
            <a:r>
              <a:rPr lang="en-US" sz="2884">
                <a:solidFill>
                  <a:srgbClr val="000000"/>
                </a:solidFill>
                <a:latin typeface="Geist 1"/>
                <a:ea typeface="Geist 1"/>
                <a:cs typeface="Geist 1"/>
                <a:sym typeface="Geist 1"/>
              </a:rPr>
              <a:t>Verbesserung des Zuckerstoffwechsels und der Insulinsensitivität</a:t>
            </a:r>
          </a:p>
          <a:p>
            <a:pPr algn="l" marL="622791" indent="-311396" lvl="1">
              <a:lnSpc>
                <a:spcPts val="4038"/>
              </a:lnSpc>
              <a:buFont typeface="Arial"/>
              <a:buChar char="•"/>
            </a:pPr>
            <a:r>
              <a:rPr lang="en-US" sz="2884">
                <a:solidFill>
                  <a:srgbClr val="000000"/>
                </a:solidFill>
                <a:latin typeface="Geist 1"/>
                <a:ea typeface="Geist 1"/>
                <a:cs typeface="Geist 1"/>
                <a:sym typeface="Geist 1"/>
              </a:rPr>
              <a:t>Entzündungshemmende Wirkung</a:t>
            </a:r>
          </a:p>
          <a:p>
            <a:pPr algn="l" marL="622791" indent="-311396" lvl="1">
              <a:lnSpc>
                <a:spcPts val="4038"/>
              </a:lnSpc>
              <a:buFont typeface="Arial"/>
              <a:buChar char="•"/>
            </a:pPr>
            <a:r>
              <a:rPr lang="en-US" sz="2884">
                <a:solidFill>
                  <a:srgbClr val="000000"/>
                </a:solidFill>
                <a:latin typeface="Geist 1"/>
                <a:ea typeface="Geist 1"/>
                <a:cs typeface="Geist 1"/>
                <a:sym typeface="Geist 1"/>
              </a:rPr>
              <a:t>Fettstoffwechsel</a:t>
            </a:r>
          </a:p>
          <a:p>
            <a:pPr algn="l" marL="622791" indent="-311396" lvl="1">
              <a:lnSpc>
                <a:spcPts val="4038"/>
              </a:lnSpc>
              <a:buFont typeface="Arial"/>
              <a:buChar char="•"/>
            </a:pPr>
            <a:r>
              <a:rPr lang="en-US" sz="2884">
                <a:solidFill>
                  <a:srgbClr val="000000"/>
                </a:solidFill>
                <a:latin typeface="Geist 1"/>
                <a:ea typeface="Geist 1"/>
                <a:cs typeface="Geist 1"/>
                <a:sym typeface="Geist 1"/>
              </a:rPr>
              <a:t>Hirngesundheit</a:t>
            </a:r>
          </a:p>
          <a:p>
            <a:pPr algn="l">
              <a:lnSpc>
                <a:spcPts val="4038"/>
              </a:lnSpc>
            </a:pPr>
          </a:p>
          <a:p>
            <a:pPr algn="l">
              <a:lnSpc>
                <a:spcPts val="4318"/>
              </a:lnSpc>
            </a:pPr>
            <a:r>
              <a:rPr lang="en-US" sz="3084" b="true">
                <a:solidFill>
                  <a:srgbClr val="000000"/>
                </a:solidFill>
                <a:latin typeface="Power Grotesk 1 Medium"/>
                <a:ea typeface="Power Grotesk 1 Medium"/>
                <a:cs typeface="Power Grotesk 1 Medium"/>
                <a:sym typeface="Power Grotesk 1 Medium"/>
              </a:rPr>
              <a:t>Empfehlung:</a:t>
            </a:r>
          </a:p>
          <a:p>
            <a:pPr algn="l" marL="622791" indent="-311396" lvl="1">
              <a:lnSpc>
                <a:spcPts val="4038"/>
              </a:lnSpc>
              <a:buFont typeface="Arial"/>
              <a:buChar char="•"/>
            </a:pPr>
            <a:r>
              <a:rPr lang="en-US" sz="2884">
                <a:solidFill>
                  <a:srgbClr val="000000"/>
                </a:solidFill>
                <a:latin typeface="Geist 1"/>
                <a:ea typeface="Geist 1"/>
                <a:cs typeface="Geist 1"/>
                <a:sym typeface="Geist 1"/>
              </a:rPr>
              <a:t>Krafttraining in allen Zyklusphasen</a:t>
            </a:r>
          </a:p>
          <a:p>
            <a:pPr algn="l" marL="622791" indent="-311396" lvl="1">
              <a:lnSpc>
                <a:spcPts val="4038"/>
              </a:lnSpc>
              <a:buFont typeface="Arial"/>
              <a:buChar char="•"/>
            </a:pPr>
            <a:r>
              <a:rPr lang="en-US" sz="2884">
                <a:solidFill>
                  <a:srgbClr val="000000"/>
                </a:solidFill>
                <a:latin typeface="Geist 1"/>
                <a:ea typeface="Geist 1"/>
                <a:cs typeface="Geist 1"/>
                <a:sym typeface="Geist 1"/>
              </a:rPr>
              <a:t>Training anpassen an Energielevel</a:t>
            </a:r>
          </a:p>
          <a:p>
            <a:pPr algn="l" marL="622791" indent="-311396" lvl="1">
              <a:lnSpc>
                <a:spcPts val="4038"/>
              </a:lnSpc>
              <a:buFont typeface="Arial"/>
              <a:buChar char="•"/>
            </a:pPr>
            <a:r>
              <a:rPr lang="en-US" sz="2884">
                <a:solidFill>
                  <a:srgbClr val="000000"/>
                </a:solidFill>
                <a:latin typeface="Geist 1"/>
                <a:ea typeface="Geist 1"/>
                <a:cs typeface="Geist 1"/>
                <a:sym typeface="Geist 1"/>
              </a:rPr>
              <a:t>1,5-2g Eiweiß pro kg Körpergewicht und pro Tag während des gesamtes Zyklus</a:t>
            </a:r>
          </a:p>
          <a:p>
            <a:pPr algn="l">
              <a:lnSpc>
                <a:spcPts val="4038"/>
              </a:lnSpc>
            </a:pPr>
          </a:p>
          <a:p>
            <a:pPr algn="l">
              <a:lnSpc>
                <a:spcPts val="4038"/>
              </a:lnSpc>
            </a:pPr>
          </a:p>
        </p:txBody>
      </p:sp>
      <p:sp>
        <p:nvSpPr>
          <p:cNvPr name="TextBox 8" id="8"/>
          <p:cNvSpPr txBox="true"/>
          <p:nvPr/>
        </p:nvSpPr>
        <p:spPr>
          <a:xfrm rot="0">
            <a:off x="2198061" y="277997"/>
            <a:ext cx="13891878" cy="661035"/>
          </a:xfrm>
          <a:prstGeom prst="rect">
            <a:avLst/>
          </a:prstGeom>
        </p:spPr>
        <p:txBody>
          <a:bodyPr anchor="t" rtlCol="false" tIns="0" lIns="0" bIns="0" rIns="0">
            <a:spAutoFit/>
          </a:bodyPr>
          <a:lstStyle/>
          <a:p>
            <a:pPr algn="ctr">
              <a:lnSpc>
                <a:spcPts val="4410"/>
              </a:lnSpc>
            </a:pPr>
            <a:r>
              <a:rPr lang="en-US" sz="4200" b="true">
                <a:solidFill>
                  <a:srgbClr val="1E352E"/>
                </a:solidFill>
                <a:latin typeface="Power Grotesk 1 Medium"/>
                <a:ea typeface="Power Grotesk 1 Medium"/>
                <a:cs typeface="Power Grotesk 1 Medium"/>
                <a:sym typeface="Power Grotesk 1 Medium"/>
              </a:rPr>
              <a:t>Einfluss von Myokinen</a:t>
            </a:r>
          </a:p>
        </p:txBody>
      </p:sp>
      <p:sp>
        <p:nvSpPr>
          <p:cNvPr name="Freeform 9" id="9"/>
          <p:cNvSpPr/>
          <p:nvPr/>
        </p:nvSpPr>
        <p:spPr>
          <a:xfrm flipH="false" flipV="false" rot="0">
            <a:off x="17451211" y="111841"/>
            <a:ext cx="697546" cy="827265"/>
          </a:xfrm>
          <a:custGeom>
            <a:avLst/>
            <a:gdLst/>
            <a:ahLst/>
            <a:cxnLst/>
            <a:rect r="r" b="b" t="t" l="l"/>
            <a:pathLst>
              <a:path h="827265" w="697546">
                <a:moveTo>
                  <a:pt x="0" y="0"/>
                </a:moveTo>
                <a:lnTo>
                  <a:pt x="697546" y="0"/>
                </a:lnTo>
                <a:lnTo>
                  <a:pt x="697546" y="827265"/>
                </a:lnTo>
                <a:lnTo>
                  <a:pt x="0" y="827265"/>
                </a:lnTo>
                <a:lnTo>
                  <a:pt x="0" y="0"/>
                </a:lnTo>
                <a:close/>
              </a:path>
            </a:pathLst>
          </a:custGeom>
          <a:blipFill>
            <a:blip r:embed="rId4"/>
            <a:stretch>
              <a:fillRect l="0" t="0" r="0" b="0"/>
            </a:stretch>
          </a:blipFill>
        </p:spPr>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F3F6EB"/>
        </a:solidFill>
      </p:bgPr>
    </p:bg>
    <p:spTree>
      <p:nvGrpSpPr>
        <p:cNvPr id="1" name=""/>
        <p:cNvGrpSpPr/>
        <p:nvPr/>
      </p:nvGrpSpPr>
      <p:grpSpPr>
        <a:xfrm>
          <a:off x="0" y="0"/>
          <a:ext cx="0" cy="0"/>
          <a:chOff x="0" y="0"/>
          <a:chExt cx="0" cy="0"/>
        </a:xfrm>
      </p:grpSpPr>
      <p:sp>
        <p:nvSpPr>
          <p:cNvPr name="Freeform 2" id="2"/>
          <p:cNvSpPr/>
          <p:nvPr/>
        </p:nvSpPr>
        <p:spPr>
          <a:xfrm flipH="false" flipV="false" rot="0">
            <a:off x="12805029" y="1466951"/>
            <a:ext cx="5482971" cy="8820049"/>
          </a:xfrm>
          <a:custGeom>
            <a:avLst/>
            <a:gdLst/>
            <a:ahLst/>
            <a:cxnLst/>
            <a:rect r="r" b="b" t="t" l="l"/>
            <a:pathLst>
              <a:path h="8820049" w="5482971">
                <a:moveTo>
                  <a:pt x="0" y="0"/>
                </a:moveTo>
                <a:lnTo>
                  <a:pt x="5482971" y="0"/>
                </a:lnTo>
                <a:lnTo>
                  <a:pt x="5482971" y="8820049"/>
                </a:lnTo>
                <a:lnTo>
                  <a:pt x="0" y="8820049"/>
                </a:lnTo>
                <a:lnTo>
                  <a:pt x="0" y="0"/>
                </a:lnTo>
                <a:close/>
              </a:path>
            </a:pathLst>
          </a:custGeom>
          <a:blipFill>
            <a:blip r:embed="rId3"/>
            <a:stretch>
              <a:fillRect l="-92988" t="0" r="-92988" b="0"/>
            </a:stretch>
          </a:blipFill>
        </p:spPr>
      </p:sp>
      <p:sp>
        <p:nvSpPr>
          <p:cNvPr name="Freeform 3" id="3"/>
          <p:cNvSpPr/>
          <p:nvPr/>
        </p:nvSpPr>
        <p:spPr>
          <a:xfrm flipH="false" flipV="false" rot="0">
            <a:off x="8276950" y="6934710"/>
            <a:ext cx="7821434" cy="5181700"/>
          </a:xfrm>
          <a:custGeom>
            <a:avLst/>
            <a:gdLst/>
            <a:ahLst/>
            <a:cxnLst/>
            <a:rect r="r" b="b" t="t" l="l"/>
            <a:pathLst>
              <a:path h="5181700" w="7821434">
                <a:moveTo>
                  <a:pt x="0" y="0"/>
                </a:moveTo>
                <a:lnTo>
                  <a:pt x="7821434" y="0"/>
                </a:lnTo>
                <a:lnTo>
                  <a:pt x="7821434" y="5181700"/>
                </a:lnTo>
                <a:lnTo>
                  <a:pt x="0" y="5181700"/>
                </a:lnTo>
                <a:lnTo>
                  <a:pt x="0" y="0"/>
                </a:lnTo>
                <a:close/>
              </a:path>
            </a:pathLst>
          </a:custGeom>
          <a:blipFill>
            <a:blip r:embed="rId4"/>
            <a:stretch>
              <a:fillRect l="0" t="0" r="0" b="0"/>
            </a:stretch>
          </a:blipFill>
        </p:spPr>
      </p:sp>
      <p:sp>
        <p:nvSpPr>
          <p:cNvPr name="Freeform 4" id="4"/>
          <p:cNvSpPr/>
          <p:nvPr/>
        </p:nvSpPr>
        <p:spPr>
          <a:xfrm flipH="false" flipV="false" rot="-10800000">
            <a:off x="-1076761" y="8078033"/>
            <a:ext cx="3543016" cy="2360534"/>
          </a:xfrm>
          <a:custGeom>
            <a:avLst/>
            <a:gdLst/>
            <a:ahLst/>
            <a:cxnLst/>
            <a:rect r="r" b="b" t="t" l="l"/>
            <a:pathLst>
              <a:path h="2360534" w="3543016">
                <a:moveTo>
                  <a:pt x="0" y="0"/>
                </a:moveTo>
                <a:lnTo>
                  <a:pt x="3543016" y="0"/>
                </a:lnTo>
                <a:lnTo>
                  <a:pt x="3543016" y="2360534"/>
                </a:lnTo>
                <a:lnTo>
                  <a:pt x="0" y="2360534"/>
                </a:lnTo>
                <a:lnTo>
                  <a:pt x="0" y="0"/>
                </a:lnTo>
                <a:close/>
              </a:path>
            </a:pathLst>
          </a:custGeom>
          <a:blipFill>
            <a:blip r:embed="rId5"/>
            <a:stretch>
              <a:fillRect l="0" t="0" r="0" b="0"/>
            </a:stretch>
          </a:blipFill>
        </p:spPr>
      </p:sp>
      <p:sp>
        <p:nvSpPr>
          <p:cNvPr name="TextBox 5" id="5"/>
          <p:cNvSpPr txBox="true"/>
          <p:nvPr/>
        </p:nvSpPr>
        <p:spPr>
          <a:xfrm rot="0">
            <a:off x="876981" y="2367728"/>
            <a:ext cx="9863080" cy="6556174"/>
          </a:xfrm>
          <a:prstGeom prst="rect">
            <a:avLst/>
          </a:prstGeom>
        </p:spPr>
        <p:txBody>
          <a:bodyPr anchor="t" rtlCol="false" tIns="0" lIns="0" bIns="0" rIns="0">
            <a:spAutoFit/>
          </a:bodyPr>
          <a:lstStyle/>
          <a:p>
            <a:pPr algn="l" marL="536713" indent="-268357" lvl="1">
              <a:lnSpc>
                <a:spcPts val="3480"/>
              </a:lnSpc>
              <a:buFont typeface="Arial"/>
              <a:buChar char="•"/>
            </a:pPr>
            <a:r>
              <a:rPr lang="en-US" b="true" sz="2485">
                <a:solidFill>
                  <a:srgbClr val="000000"/>
                </a:solidFill>
                <a:latin typeface="Geist 1 Semi-Bold"/>
                <a:ea typeface="Geist 1 Semi-Bold"/>
                <a:cs typeface="Geist 1 Semi-Bold"/>
                <a:sym typeface="Geist 1 Semi-Bold"/>
              </a:rPr>
              <a:t>Soja enthält Phytoöstrogene </a:t>
            </a:r>
            <a:r>
              <a:rPr lang="en-US" sz="2485">
                <a:solidFill>
                  <a:srgbClr val="000000"/>
                </a:solidFill>
                <a:latin typeface="Geist 1"/>
                <a:ea typeface="Geist 1"/>
                <a:cs typeface="Geist 1"/>
                <a:sym typeface="Geist 1"/>
              </a:rPr>
              <a:t>wie Genistein und Daidzein</a:t>
            </a:r>
          </a:p>
          <a:p>
            <a:pPr algn="l" marL="536713" indent="-268357" lvl="1">
              <a:lnSpc>
                <a:spcPts val="3480"/>
              </a:lnSpc>
              <a:buFont typeface="Arial"/>
              <a:buChar char="•"/>
            </a:pPr>
            <a:r>
              <a:rPr lang="en-US" sz="2485">
                <a:solidFill>
                  <a:srgbClr val="000000"/>
                </a:solidFill>
                <a:latin typeface="Geist 1"/>
                <a:ea typeface="Geist 1"/>
                <a:cs typeface="Geist 1"/>
                <a:sym typeface="Geist 1"/>
              </a:rPr>
              <a:t>Bind</a:t>
            </a:r>
            <a:r>
              <a:rPr lang="en-US" sz="2485">
                <a:solidFill>
                  <a:srgbClr val="000000"/>
                </a:solidFill>
                <a:latin typeface="Geist 1"/>
                <a:ea typeface="Geist 1"/>
                <a:cs typeface="Geist 1"/>
                <a:sym typeface="Geist 1"/>
              </a:rPr>
              <a:t>en bevorzugt an Estrogenrezeptor β (ER-β) → </a:t>
            </a:r>
            <a:r>
              <a:rPr lang="en-US" b="true" sz="2485">
                <a:solidFill>
                  <a:srgbClr val="000000"/>
                </a:solidFill>
                <a:latin typeface="Geist 1 Semi-Bold"/>
                <a:ea typeface="Geist 1 Semi-Bold"/>
                <a:cs typeface="Geist 1 Semi-Bold"/>
                <a:sym typeface="Geist 1 Semi-Bold"/>
              </a:rPr>
              <a:t>schwächere Wirkung als körpereigenes Östrogen</a:t>
            </a:r>
          </a:p>
          <a:p>
            <a:pPr algn="l" marL="536713" indent="-268357" lvl="1">
              <a:lnSpc>
                <a:spcPts val="3480"/>
              </a:lnSpc>
              <a:buFont typeface="Arial"/>
              <a:buChar char="•"/>
            </a:pPr>
            <a:r>
              <a:rPr lang="en-US" sz="2485">
                <a:solidFill>
                  <a:srgbClr val="000000"/>
                </a:solidFill>
                <a:latin typeface="Geist 1"/>
                <a:ea typeface="Geist 1"/>
                <a:cs typeface="Geist 1"/>
                <a:sym typeface="Geist 1"/>
              </a:rPr>
              <a:t>Wettbewerb um Rezeptoren kann überschüssiges Östrogen „verdrängen“ - antiöstrogene Wirkung bei Östrogenüberschuss</a:t>
            </a:r>
          </a:p>
          <a:p>
            <a:pPr algn="l" marL="536713" indent="-268357" lvl="1">
              <a:lnSpc>
                <a:spcPts val="3480"/>
              </a:lnSpc>
              <a:buFont typeface="Arial"/>
              <a:buChar char="•"/>
            </a:pPr>
            <a:r>
              <a:rPr lang="en-US" sz="2485">
                <a:solidFill>
                  <a:srgbClr val="000000"/>
                </a:solidFill>
                <a:latin typeface="Geist 1"/>
                <a:ea typeface="Geist 1"/>
                <a:cs typeface="Geist 1"/>
                <a:sym typeface="Geist 1"/>
              </a:rPr>
              <a:t>Möglicher ausgleichende</a:t>
            </a:r>
            <a:r>
              <a:rPr lang="en-US" sz="2485">
                <a:solidFill>
                  <a:srgbClr val="000000"/>
                </a:solidFill>
                <a:latin typeface="Geist 1"/>
                <a:ea typeface="Geist 1"/>
                <a:cs typeface="Geist 1"/>
                <a:sym typeface="Geist 1"/>
              </a:rPr>
              <a:t>r Effekt bei Östrogendominanz in der Perimenopause</a:t>
            </a:r>
          </a:p>
          <a:p>
            <a:pPr algn="l">
              <a:lnSpc>
                <a:spcPts val="3480"/>
              </a:lnSpc>
            </a:pPr>
          </a:p>
          <a:p>
            <a:pPr algn="l">
              <a:lnSpc>
                <a:spcPts val="3480"/>
              </a:lnSpc>
            </a:pPr>
            <a:r>
              <a:rPr lang="en-US" sz="2485" b="true">
                <a:solidFill>
                  <a:srgbClr val="000000"/>
                </a:solidFill>
                <a:latin typeface="Geist 1 Semi-Bold"/>
                <a:ea typeface="Geist 1 Semi-Bold"/>
                <a:cs typeface="Geist 1 Semi-Bold"/>
                <a:sym typeface="Geist 1 Semi-Bold"/>
              </a:rPr>
              <a:t>Weitere Lebensmittel, die Phytoöstrogene enthalten: </a:t>
            </a:r>
          </a:p>
          <a:p>
            <a:pPr algn="l" marL="536713" indent="-268357" lvl="1">
              <a:lnSpc>
                <a:spcPts val="3480"/>
              </a:lnSpc>
              <a:buFont typeface="Arial"/>
              <a:buChar char="•"/>
            </a:pPr>
            <a:r>
              <a:rPr lang="en-US" sz="2485">
                <a:solidFill>
                  <a:srgbClr val="000000"/>
                </a:solidFill>
                <a:latin typeface="Geist 1"/>
                <a:ea typeface="Geist 1"/>
                <a:cs typeface="Geist 1"/>
                <a:sym typeface="Geist 1"/>
              </a:rPr>
              <a:t>Leinsamen</a:t>
            </a:r>
          </a:p>
          <a:p>
            <a:pPr algn="l" marL="536713" indent="-268357" lvl="1">
              <a:lnSpc>
                <a:spcPts val="3480"/>
              </a:lnSpc>
              <a:buFont typeface="Arial"/>
              <a:buChar char="•"/>
            </a:pPr>
            <a:r>
              <a:rPr lang="en-US" sz="2485">
                <a:solidFill>
                  <a:srgbClr val="000000"/>
                </a:solidFill>
                <a:latin typeface="Geist 1"/>
                <a:ea typeface="Geist 1"/>
                <a:cs typeface="Geist 1"/>
                <a:sym typeface="Geist 1"/>
              </a:rPr>
              <a:t>Sonnenblumenkerne</a:t>
            </a:r>
          </a:p>
          <a:p>
            <a:pPr algn="l" marL="536713" indent="-268357" lvl="1">
              <a:lnSpc>
                <a:spcPts val="3480"/>
              </a:lnSpc>
              <a:buFont typeface="Arial"/>
              <a:buChar char="•"/>
            </a:pPr>
            <a:r>
              <a:rPr lang="en-US" sz="2485">
                <a:solidFill>
                  <a:srgbClr val="000000"/>
                </a:solidFill>
                <a:latin typeface="Geist 1"/>
                <a:ea typeface="Geist 1"/>
                <a:cs typeface="Geist 1"/>
                <a:sym typeface="Geist 1"/>
              </a:rPr>
              <a:t>Roggen</a:t>
            </a:r>
          </a:p>
          <a:p>
            <a:pPr algn="l" marL="536713" indent="-268357" lvl="1">
              <a:lnSpc>
                <a:spcPts val="3480"/>
              </a:lnSpc>
              <a:buFont typeface="Arial"/>
              <a:buChar char="•"/>
            </a:pPr>
            <a:r>
              <a:rPr lang="en-US" sz="2485">
                <a:solidFill>
                  <a:srgbClr val="000000"/>
                </a:solidFill>
                <a:latin typeface="Geist 1"/>
                <a:ea typeface="Geist 1"/>
                <a:cs typeface="Geist 1"/>
                <a:sym typeface="Geist 1"/>
              </a:rPr>
              <a:t>Beeren (enthalten sehr geringe Mengen Phytoöstrogene)</a:t>
            </a:r>
          </a:p>
          <a:p>
            <a:pPr algn="l">
              <a:lnSpc>
                <a:spcPts val="3480"/>
              </a:lnSpc>
            </a:pPr>
          </a:p>
          <a:p>
            <a:pPr algn="l">
              <a:lnSpc>
                <a:spcPts val="3480"/>
              </a:lnSpc>
            </a:pPr>
          </a:p>
        </p:txBody>
      </p:sp>
      <p:sp>
        <p:nvSpPr>
          <p:cNvPr name="TextBox 6" id="6"/>
          <p:cNvSpPr txBox="true"/>
          <p:nvPr/>
        </p:nvSpPr>
        <p:spPr>
          <a:xfrm rot="0">
            <a:off x="2198061" y="277997"/>
            <a:ext cx="13891878" cy="661109"/>
          </a:xfrm>
          <a:prstGeom prst="rect">
            <a:avLst/>
          </a:prstGeom>
        </p:spPr>
        <p:txBody>
          <a:bodyPr anchor="t" rtlCol="false" tIns="0" lIns="0" bIns="0" rIns="0">
            <a:spAutoFit/>
          </a:bodyPr>
          <a:lstStyle/>
          <a:p>
            <a:pPr algn="ctr">
              <a:lnSpc>
                <a:spcPts val="4410"/>
              </a:lnSpc>
            </a:pPr>
            <a:r>
              <a:rPr lang="en-US" sz="4200">
                <a:solidFill>
                  <a:srgbClr val="1E352E"/>
                </a:solidFill>
                <a:latin typeface="Power Grotesk 1 Medium"/>
                <a:ea typeface="Power Grotesk 1 Medium"/>
                <a:cs typeface="Power Grotesk 1 Medium"/>
                <a:sym typeface="Power Grotesk 1 Medium"/>
              </a:rPr>
              <a:t>Soja - Hilfreich oder besser meiden?</a:t>
            </a:r>
          </a:p>
        </p:txBody>
      </p:sp>
      <p:sp>
        <p:nvSpPr>
          <p:cNvPr name="Freeform 7" id="7"/>
          <p:cNvSpPr/>
          <p:nvPr/>
        </p:nvSpPr>
        <p:spPr>
          <a:xfrm flipH="false" flipV="false" rot="0">
            <a:off x="17451211" y="111841"/>
            <a:ext cx="697546" cy="827265"/>
          </a:xfrm>
          <a:custGeom>
            <a:avLst/>
            <a:gdLst/>
            <a:ahLst/>
            <a:cxnLst/>
            <a:rect r="r" b="b" t="t" l="l"/>
            <a:pathLst>
              <a:path h="827265" w="697546">
                <a:moveTo>
                  <a:pt x="0" y="0"/>
                </a:moveTo>
                <a:lnTo>
                  <a:pt x="697546" y="0"/>
                </a:lnTo>
                <a:lnTo>
                  <a:pt x="697546" y="827265"/>
                </a:lnTo>
                <a:lnTo>
                  <a:pt x="0" y="827265"/>
                </a:lnTo>
                <a:lnTo>
                  <a:pt x="0" y="0"/>
                </a:lnTo>
                <a:close/>
              </a:path>
            </a:pathLst>
          </a:custGeom>
          <a:blipFill>
            <a:blip r:embed="rId6"/>
            <a:stretch>
              <a:fillRect l="0" t="0" r="0" b="0"/>
            </a:stretch>
          </a:blipFill>
        </p:spPr>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F3F6EB"/>
        </a:solidFill>
      </p:bgPr>
    </p:bg>
    <p:spTree>
      <p:nvGrpSpPr>
        <p:cNvPr id="1" name=""/>
        <p:cNvGrpSpPr/>
        <p:nvPr/>
      </p:nvGrpSpPr>
      <p:grpSpPr>
        <a:xfrm>
          <a:off x="0" y="0"/>
          <a:ext cx="0" cy="0"/>
          <a:chOff x="0" y="0"/>
          <a:chExt cx="0" cy="0"/>
        </a:xfrm>
      </p:grpSpPr>
      <p:sp>
        <p:nvSpPr>
          <p:cNvPr name="Freeform 2" id="2"/>
          <p:cNvSpPr/>
          <p:nvPr/>
        </p:nvSpPr>
        <p:spPr>
          <a:xfrm flipH="false" flipV="false" rot="0">
            <a:off x="17451211" y="111841"/>
            <a:ext cx="697546" cy="827265"/>
          </a:xfrm>
          <a:custGeom>
            <a:avLst/>
            <a:gdLst/>
            <a:ahLst/>
            <a:cxnLst/>
            <a:rect r="r" b="b" t="t" l="l"/>
            <a:pathLst>
              <a:path h="827265" w="697546">
                <a:moveTo>
                  <a:pt x="0" y="0"/>
                </a:moveTo>
                <a:lnTo>
                  <a:pt x="697546" y="0"/>
                </a:lnTo>
                <a:lnTo>
                  <a:pt x="697546" y="827265"/>
                </a:lnTo>
                <a:lnTo>
                  <a:pt x="0" y="827265"/>
                </a:lnTo>
                <a:lnTo>
                  <a:pt x="0" y="0"/>
                </a:lnTo>
                <a:close/>
              </a:path>
            </a:pathLst>
          </a:custGeom>
          <a:blipFill>
            <a:blip r:embed="rId3"/>
            <a:stretch>
              <a:fillRect l="0" t="0" r="0" b="0"/>
            </a:stretch>
          </a:blipFill>
        </p:spPr>
      </p:sp>
      <p:sp>
        <p:nvSpPr>
          <p:cNvPr name="Freeform 3" id="3"/>
          <p:cNvSpPr/>
          <p:nvPr/>
        </p:nvSpPr>
        <p:spPr>
          <a:xfrm flipH="false" flipV="false" rot="0">
            <a:off x="6896284" y="4842296"/>
            <a:ext cx="1899502" cy="1899502"/>
          </a:xfrm>
          <a:custGeom>
            <a:avLst/>
            <a:gdLst/>
            <a:ahLst/>
            <a:cxnLst/>
            <a:rect r="r" b="b" t="t" l="l"/>
            <a:pathLst>
              <a:path h="1899502" w="1899502">
                <a:moveTo>
                  <a:pt x="0" y="0"/>
                </a:moveTo>
                <a:lnTo>
                  <a:pt x="1899502" y="0"/>
                </a:lnTo>
                <a:lnTo>
                  <a:pt x="1899502" y="1899502"/>
                </a:lnTo>
                <a:lnTo>
                  <a:pt x="0" y="189950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1207520" y="2985321"/>
            <a:ext cx="5767781" cy="4616979"/>
          </a:xfrm>
          <a:prstGeom prst="rect">
            <a:avLst/>
          </a:prstGeom>
        </p:spPr>
        <p:txBody>
          <a:bodyPr anchor="t" rtlCol="false" tIns="0" lIns="0" bIns="0" rIns="0">
            <a:spAutoFit/>
          </a:bodyPr>
          <a:lstStyle/>
          <a:p>
            <a:pPr algn="l" marL="571400" indent="-285700" lvl="1">
              <a:lnSpc>
                <a:spcPts val="3705"/>
              </a:lnSpc>
              <a:buFont typeface="Arial"/>
              <a:buChar char="•"/>
            </a:pPr>
            <a:r>
              <a:rPr lang="en-US" sz="2646">
                <a:solidFill>
                  <a:srgbClr val="1E352E"/>
                </a:solidFill>
                <a:latin typeface="Geist 1"/>
                <a:ea typeface="Geist 1"/>
                <a:cs typeface="Geist 1"/>
                <a:sym typeface="Geist 1"/>
              </a:rPr>
              <a:t>Gewichtsmanagement</a:t>
            </a:r>
          </a:p>
          <a:p>
            <a:pPr algn="l" marL="571400" indent="-285700" lvl="1">
              <a:lnSpc>
                <a:spcPts val="3705"/>
              </a:lnSpc>
              <a:buFont typeface="Arial"/>
              <a:buChar char="•"/>
            </a:pPr>
            <a:r>
              <a:rPr lang="en-US" sz="2646">
                <a:solidFill>
                  <a:srgbClr val="1E352E"/>
                </a:solidFill>
                <a:latin typeface="Geist 1"/>
                <a:ea typeface="Geist 1"/>
                <a:cs typeface="Geist 1"/>
                <a:sym typeface="Geist 1"/>
              </a:rPr>
              <a:t>weniger spätes Essen</a:t>
            </a:r>
          </a:p>
          <a:p>
            <a:pPr algn="l" marL="571400" indent="-285700" lvl="1">
              <a:lnSpc>
                <a:spcPts val="3705"/>
              </a:lnSpc>
              <a:buFont typeface="Arial"/>
              <a:buChar char="•"/>
            </a:pPr>
            <a:r>
              <a:rPr lang="en-US" sz="2646">
                <a:solidFill>
                  <a:srgbClr val="1E352E"/>
                </a:solidFill>
                <a:latin typeface="Geist 1"/>
                <a:ea typeface="Geist 1"/>
                <a:cs typeface="Geist 1"/>
                <a:sym typeface="Geist 1"/>
              </a:rPr>
              <a:t>bessere Blutzuckerregula</a:t>
            </a:r>
            <a:r>
              <a:rPr lang="en-US" sz="2646">
                <a:solidFill>
                  <a:srgbClr val="1E352E"/>
                </a:solidFill>
                <a:latin typeface="Geist 1"/>
                <a:ea typeface="Geist 1"/>
                <a:cs typeface="Geist 1"/>
                <a:sym typeface="Geist 1"/>
              </a:rPr>
              <a:t>tion</a:t>
            </a:r>
          </a:p>
          <a:p>
            <a:pPr algn="l" marL="571400" indent="-285700" lvl="1">
              <a:lnSpc>
                <a:spcPts val="3705"/>
              </a:lnSpc>
              <a:buFont typeface="Arial"/>
              <a:buChar char="•"/>
            </a:pPr>
            <a:r>
              <a:rPr lang="en-US" sz="2646">
                <a:solidFill>
                  <a:srgbClr val="1E352E"/>
                </a:solidFill>
                <a:latin typeface="Geist 1"/>
                <a:ea typeface="Geist 1"/>
                <a:cs typeface="Geist 1"/>
                <a:sym typeface="Geist 1"/>
              </a:rPr>
              <a:t>mehr S</a:t>
            </a:r>
            <a:r>
              <a:rPr lang="en-US" sz="2646">
                <a:solidFill>
                  <a:srgbClr val="1E352E"/>
                </a:solidFill>
                <a:latin typeface="Geist 1"/>
                <a:ea typeface="Geist 1"/>
                <a:cs typeface="Geist 1"/>
                <a:sym typeface="Geist 1"/>
              </a:rPr>
              <a:t>truktur im Alltag</a:t>
            </a:r>
          </a:p>
          <a:p>
            <a:pPr algn="l">
              <a:lnSpc>
                <a:spcPts val="3705"/>
              </a:lnSpc>
            </a:pPr>
          </a:p>
          <a:p>
            <a:pPr algn="l">
              <a:lnSpc>
                <a:spcPts val="3705"/>
              </a:lnSpc>
            </a:pPr>
          </a:p>
          <a:p>
            <a:pPr algn="l">
              <a:lnSpc>
                <a:spcPts val="3705"/>
              </a:lnSpc>
            </a:pPr>
          </a:p>
          <a:p>
            <a:pPr algn="l">
              <a:lnSpc>
                <a:spcPts val="3705"/>
              </a:lnSpc>
            </a:pPr>
          </a:p>
          <a:p>
            <a:pPr algn="l">
              <a:lnSpc>
                <a:spcPts val="3705"/>
              </a:lnSpc>
            </a:pPr>
          </a:p>
          <a:p>
            <a:pPr algn="l">
              <a:lnSpc>
                <a:spcPts val="3705"/>
              </a:lnSpc>
            </a:pPr>
          </a:p>
        </p:txBody>
      </p:sp>
      <p:sp>
        <p:nvSpPr>
          <p:cNvPr name="TextBox 5" id="5"/>
          <p:cNvSpPr txBox="true"/>
          <p:nvPr/>
        </p:nvSpPr>
        <p:spPr>
          <a:xfrm rot="0">
            <a:off x="2198061" y="277997"/>
            <a:ext cx="13891878" cy="661109"/>
          </a:xfrm>
          <a:prstGeom prst="rect">
            <a:avLst/>
          </a:prstGeom>
        </p:spPr>
        <p:txBody>
          <a:bodyPr anchor="t" rtlCol="false" tIns="0" lIns="0" bIns="0" rIns="0">
            <a:spAutoFit/>
          </a:bodyPr>
          <a:lstStyle/>
          <a:p>
            <a:pPr algn="ctr">
              <a:lnSpc>
                <a:spcPts val="4410"/>
              </a:lnSpc>
            </a:pPr>
            <a:r>
              <a:rPr lang="en-US" sz="4200">
                <a:solidFill>
                  <a:srgbClr val="1E352E"/>
                </a:solidFill>
                <a:latin typeface="Power Grotesk 1 Medium"/>
                <a:ea typeface="Power Grotesk 1 Medium"/>
                <a:cs typeface="Power Grotesk 1 Medium"/>
                <a:sym typeface="Power Grotesk 1 Medium"/>
              </a:rPr>
              <a:t>Intervallfasten in den Wechseljahren?</a:t>
            </a:r>
          </a:p>
        </p:txBody>
      </p:sp>
      <p:sp>
        <p:nvSpPr>
          <p:cNvPr name="TextBox 6" id="6"/>
          <p:cNvSpPr txBox="true"/>
          <p:nvPr/>
        </p:nvSpPr>
        <p:spPr>
          <a:xfrm rot="0">
            <a:off x="1438310" y="2150026"/>
            <a:ext cx="4904946" cy="661109"/>
          </a:xfrm>
          <a:prstGeom prst="rect">
            <a:avLst/>
          </a:prstGeom>
        </p:spPr>
        <p:txBody>
          <a:bodyPr anchor="t" rtlCol="false" tIns="0" lIns="0" bIns="0" rIns="0">
            <a:spAutoFit/>
          </a:bodyPr>
          <a:lstStyle/>
          <a:p>
            <a:pPr algn="l">
              <a:lnSpc>
                <a:spcPts val="4410"/>
              </a:lnSpc>
            </a:pPr>
            <a:r>
              <a:rPr lang="en-US" sz="4200">
                <a:solidFill>
                  <a:srgbClr val="EC64A1"/>
                </a:solidFill>
                <a:latin typeface="Power Grotesk 1 Medium"/>
                <a:ea typeface="Power Grotesk 1 Medium"/>
                <a:cs typeface="Power Grotesk 1 Medium"/>
                <a:sym typeface="Power Grotesk 1 Medium"/>
              </a:rPr>
              <a:t>Möglicher Nutzen</a:t>
            </a:r>
          </a:p>
        </p:txBody>
      </p:sp>
      <p:sp>
        <p:nvSpPr>
          <p:cNvPr name="TextBox 7" id="7"/>
          <p:cNvSpPr txBox="true"/>
          <p:nvPr/>
        </p:nvSpPr>
        <p:spPr>
          <a:xfrm rot="0">
            <a:off x="8986102" y="2985321"/>
            <a:ext cx="8369655" cy="1856975"/>
          </a:xfrm>
          <a:prstGeom prst="rect">
            <a:avLst/>
          </a:prstGeom>
        </p:spPr>
        <p:txBody>
          <a:bodyPr anchor="t" rtlCol="false" tIns="0" lIns="0" bIns="0" rIns="0">
            <a:spAutoFit/>
          </a:bodyPr>
          <a:lstStyle/>
          <a:p>
            <a:pPr algn="l" marL="571399" indent="-285700" lvl="1">
              <a:lnSpc>
                <a:spcPts val="3705"/>
              </a:lnSpc>
              <a:buFont typeface="Arial"/>
              <a:buChar char="•"/>
            </a:pPr>
            <a:r>
              <a:rPr lang="en-US" sz="2646">
                <a:solidFill>
                  <a:srgbClr val="1E352E"/>
                </a:solidFill>
                <a:latin typeface="Geist 1"/>
                <a:ea typeface="Geist 1"/>
                <a:cs typeface="Geist 1"/>
                <a:sym typeface="Geist 1"/>
              </a:rPr>
              <a:t>Protein- u. Nährstoffbedarf evtl. nicht gedeckt</a:t>
            </a:r>
          </a:p>
          <a:p>
            <a:pPr algn="l" marL="571399" indent="-285700" lvl="1">
              <a:lnSpc>
                <a:spcPts val="3705"/>
              </a:lnSpc>
              <a:buFont typeface="Arial"/>
              <a:buChar char="•"/>
            </a:pPr>
            <a:r>
              <a:rPr lang="en-US" sz="2646">
                <a:solidFill>
                  <a:srgbClr val="1E352E"/>
                </a:solidFill>
                <a:latin typeface="Geist 1"/>
                <a:ea typeface="Geist 1"/>
                <a:cs typeface="Geist 1"/>
                <a:sym typeface="Geist 1"/>
              </a:rPr>
              <a:t>Muskelmasseverlust möglich</a:t>
            </a:r>
          </a:p>
          <a:p>
            <a:pPr algn="l" marL="571399" indent="-285700" lvl="1">
              <a:lnSpc>
                <a:spcPts val="3705"/>
              </a:lnSpc>
              <a:buFont typeface="Arial"/>
              <a:buChar char="•"/>
            </a:pPr>
            <a:r>
              <a:rPr lang="en-US" sz="2646">
                <a:solidFill>
                  <a:srgbClr val="1E352E"/>
                </a:solidFill>
                <a:latin typeface="Geist 1"/>
                <a:ea typeface="Geist 1"/>
                <a:cs typeface="Geist 1"/>
                <a:sym typeface="Geist 1"/>
              </a:rPr>
              <a:t>Schlaf, Stress u. Energie können leiden</a:t>
            </a:r>
          </a:p>
          <a:p>
            <a:pPr algn="l">
              <a:lnSpc>
                <a:spcPts val="3705"/>
              </a:lnSpc>
            </a:pPr>
          </a:p>
        </p:txBody>
      </p:sp>
      <p:sp>
        <p:nvSpPr>
          <p:cNvPr name="TextBox 8" id="8"/>
          <p:cNvSpPr txBox="true"/>
          <p:nvPr/>
        </p:nvSpPr>
        <p:spPr>
          <a:xfrm rot="0">
            <a:off x="9216892" y="2150026"/>
            <a:ext cx="11858230" cy="661109"/>
          </a:xfrm>
          <a:prstGeom prst="rect">
            <a:avLst/>
          </a:prstGeom>
        </p:spPr>
        <p:txBody>
          <a:bodyPr anchor="t" rtlCol="false" tIns="0" lIns="0" bIns="0" rIns="0">
            <a:spAutoFit/>
          </a:bodyPr>
          <a:lstStyle/>
          <a:p>
            <a:pPr algn="l">
              <a:lnSpc>
                <a:spcPts val="4410"/>
              </a:lnSpc>
            </a:pPr>
            <a:r>
              <a:rPr lang="en-US" sz="4200">
                <a:solidFill>
                  <a:srgbClr val="EC64A1"/>
                </a:solidFill>
                <a:latin typeface="Power Grotesk 1 Medium"/>
                <a:ea typeface="Power Grotesk 1 Medium"/>
                <a:cs typeface="Power Grotesk 1 Medium"/>
                <a:sym typeface="Power Grotesk 1 Medium"/>
              </a:rPr>
              <a:t>Mögliche Nachteile:</a:t>
            </a:r>
          </a:p>
        </p:txBody>
      </p:sp>
      <p:sp>
        <p:nvSpPr>
          <p:cNvPr name="TextBox 9" id="9"/>
          <p:cNvSpPr txBox="true"/>
          <p:nvPr/>
        </p:nvSpPr>
        <p:spPr>
          <a:xfrm rot="0">
            <a:off x="1438310" y="7406972"/>
            <a:ext cx="16012901" cy="1282199"/>
          </a:xfrm>
          <a:prstGeom prst="rect">
            <a:avLst/>
          </a:prstGeom>
        </p:spPr>
        <p:txBody>
          <a:bodyPr anchor="t" rtlCol="false" tIns="0" lIns="0" bIns="0" rIns="0">
            <a:spAutoFit/>
          </a:bodyPr>
          <a:lstStyle/>
          <a:p>
            <a:pPr algn="l">
              <a:lnSpc>
                <a:spcPts val="4927"/>
              </a:lnSpc>
              <a:spcBef>
                <a:spcPct val="0"/>
              </a:spcBef>
            </a:pPr>
            <a:r>
              <a:rPr lang="en-US" b="true" sz="3519">
                <a:solidFill>
                  <a:srgbClr val="F08684"/>
                </a:solidFill>
                <a:latin typeface="Power Grotesk 1 Medium"/>
                <a:ea typeface="Power Grotesk 1 Medium"/>
                <a:cs typeface="Power Grotesk 1 Medium"/>
                <a:sym typeface="Power Grotesk 1 Medium"/>
              </a:rPr>
              <a:t>Die beste Ernährungs-Strategie ist die, die Blutzucker, Energie und Alltag verbessert – nicht die, die am strengsten klingt.</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F3F6EB"/>
        </a:solidFill>
      </p:bgPr>
    </p:bg>
    <p:spTree>
      <p:nvGrpSpPr>
        <p:cNvPr id="1" name=""/>
        <p:cNvGrpSpPr/>
        <p:nvPr/>
      </p:nvGrpSpPr>
      <p:grpSpPr>
        <a:xfrm>
          <a:off x="0" y="0"/>
          <a:ext cx="0" cy="0"/>
          <a:chOff x="0" y="0"/>
          <a:chExt cx="0" cy="0"/>
        </a:xfrm>
      </p:grpSpPr>
      <p:sp>
        <p:nvSpPr>
          <p:cNvPr name="Freeform 2" id="2"/>
          <p:cNvSpPr/>
          <p:nvPr/>
        </p:nvSpPr>
        <p:spPr>
          <a:xfrm flipH="false" flipV="false" rot="0">
            <a:off x="17451211" y="111841"/>
            <a:ext cx="697546" cy="827265"/>
          </a:xfrm>
          <a:custGeom>
            <a:avLst/>
            <a:gdLst/>
            <a:ahLst/>
            <a:cxnLst/>
            <a:rect r="r" b="b" t="t" l="l"/>
            <a:pathLst>
              <a:path h="827265" w="697546">
                <a:moveTo>
                  <a:pt x="0" y="0"/>
                </a:moveTo>
                <a:lnTo>
                  <a:pt x="697546" y="0"/>
                </a:lnTo>
                <a:lnTo>
                  <a:pt x="697546" y="827265"/>
                </a:lnTo>
                <a:lnTo>
                  <a:pt x="0" y="827265"/>
                </a:lnTo>
                <a:lnTo>
                  <a:pt x="0" y="0"/>
                </a:lnTo>
                <a:close/>
              </a:path>
            </a:pathLst>
          </a:custGeom>
          <a:blipFill>
            <a:blip r:embed="rId3"/>
            <a:stretch>
              <a:fillRect l="0" t="0" r="0" b="0"/>
            </a:stretch>
          </a:blipFill>
        </p:spPr>
      </p:sp>
      <p:sp>
        <p:nvSpPr>
          <p:cNvPr name="Freeform 3" id="3"/>
          <p:cNvSpPr/>
          <p:nvPr/>
        </p:nvSpPr>
        <p:spPr>
          <a:xfrm flipH="false" flipV="false" rot="0">
            <a:off x="10548144" y="2277221"/>
            <a:ext cx="2869188" cy="4853396"/>
          </a:xfrm>
          <a:custGeom>
            <a:avLst/>
            <a:gdLst/>
            <a:ahLst/>
            <a:cxnLst/>
            <a:rect r="r" b="b" t="t" l="l"/>
            <a:pathLst>
              <a:path h="4853396" w="2869188">
                <a:moveTo>
                  <a:pt x="0" y="0"/>
                </a:moveTo>
                <a:lnTo>
                  <a:pt x="2869188" y="0"/>
                </a:lnTo>
                <a:lnTo>
                  <a:pt x="2869188" y="4853396"/>
                </a:lnTo>
                <a:lnTo>
                  <a:pt x="0" y="4853396"/>
                </a:lnTo>
                <a:lnTo>
                  <a:pt x="0" y="0"/>
                </a:lnTo>
                <a:close/>
              </a:path>
            </a:pathLst>
          </a:custGeom>
          <a:blipFill>
            <a:blip r:embed="rId4"/>
            <a:stretch>
              <a:fillRect l="-105557" t="0" r="-245524" b="-99999"/>
            </a:stretch>
          </a:blipFill>
        </p:spPr>
      </p:sp>
      <p:sp>
        <p:nvSpPr>
          <p:cNvPr name="TextBox 4" id="4"/>
          <p:cNvSpPr txBox="true"/>
          <p:nvPr/>
        </p:nvSpPr>
        <p:spPr>
          <a:xfrm rot="0">
            <a:off x="1207520" y="3313756"/>
            <a:ext cx="10412795" cy="6524597"/>
          </a:xfrm>
          <a:prstGeom prst="rect">
            <a:avLst/>
          </a:prstGeom>
        </p:spPr>
        <p:txBody>
          <a:bodyPr anchor="t" rtlCol="false" tIns="0" lIns="0" bIns="0" rIns="0">
            <a:spAutoFit/>
          </a:bodyPr>
          <a:lstStyle/>
          <a:p>
            <a:pPr algn="l" marL="571399" indent="-285700" lvl="1">
              <a:lnSpc>
                <a:spcPts val="3705"/>
              </a:lnSpc>
              <a:buFont typeface="Arial"/>
              <a:buChar char="•"/>
            </a:pPr>
            <a:r>
              <a:rPr lang="en-US" sz="2646">
                <a:solidFill>
                  <a:srgbClr val="1E352E"/>
                </a:solidFill>
                <a:latin typeface="Geist 1"/>
                <a:ea typeface="Geist 1"/>
                <a:cs typeface="Geist 1"/>
                <a:sym typeface="Geist 1"/>
              </a:rPr>
              <a:t>Warm &amp; gekocht statt viel Rohkost</a:t>
            </a:r>
          </a:p>
          <a:p>
            <a:pPr algn="l" marL="571399" indent="-285700" lvl="1">
              <a:lnSpc>
                <a:spcPts val="3705"/>
              </a:lnSpc>
              <a:buFont typeface="Arial"/>
              <a:buChar char="•"/>
            </a:pPr>
            <a:r>
              <a:rPr lang="en-US" sz="2646">
                <a:solidFill>
                  <a:srgbClr val="1E352E"/>
                </a:solidFill>
                <a:latin typeface="Geist 1"/>
                <a:ea typeface="Geist 1"/>
                <a:cs typeface="Geist 1"/>
                <a:sym typeface="Geist 1"/>
              </a:rPr>
              <a:t>Lösliche Ballaststoffe, z.B. Hafer, Kiwi, Flohsamenschalenpulver (aber Inulin meiden)</a:t>
            </a:r>
          </a:p>
          <a:p>
            <a:pPr algn="l" marL="571399" indent="-285700" lvl="1">
              <a:lnSpc>
                <a:spcPts val="3705"/>
              </a:lnSpc>
              <a:buFont typeface="Arial"/>
              <a:buChar char="•"/>
            </a:pPr>
            <a:r>
              <a:rPr lang="en-US" sz="2646">
                <a:solidFill>
                  <a:srgbClr val="1E352E"/>
                </a:solidFill>
                <a:latin typeface="Geist 1"/>
                <a:ea typeface="Geist 1"/>
                <a:cs typeface="Geist 1"/>
                <a:sym typeface="Geist 1"/>
              </a:rPr>
              <a:t>10–15 Min. Be</a:t>
            </a:r>
            <a:r>
              <a:rPr lang="en-US" sz="2646">
                <a:solidFill>
                  <a:srgbClr val="1E352E"/>
                </a:solidFill>
                <a:latin typeface="Geist 1"/>
                <a:ea typeface="Geist 1"/>
                <a:cs typeface="Geist 1"/>
                <a:sym typeface="Geist 1"/>
              </a:rPr>
              <a:t>wegung nach jeder Mahlzeit</a:t>
            </a:r>
          </a:p>
          <a:p>
            <a:pPr algn="l" marL="571399" indent="-285700" lvl="1">
              <a:lnSpc>
                <a:spcPts val="3705"/>
              </a:lnSpc>
              <a:buFont typeface="Arial"/>
              <a:buChar char="•"/>
            </a:pPr>
            <a:r>
              <a:rPr lang="en-US" sz="2646">
                <a:solidFill>
                  <a:srgbClr val="1E352E"/>
                </a:solidFill>
                <a:latin typeface="Geist 1"/>
                <a:ea typeface="Geist 1"/>
                <a:cs typeface="Geist 1"/>
                <a:sym typeface="Geist 1"/>
              </a:rPr>
              <a:t>Kohl</a:t>
            </a:r>
            <a:r>
              <a:rPr lang="en-US" sz="2646">
                <a:solidFill>
                  <a:srgbClr val="1E352E"/>
                </a:solidFill>
                <a:latin typeface="Geist 1"/>
                <a:ea typeface="Geist 1"/>
                <a:cs typeface="Geist 1"/>
                <a:sym typeface="Geist 1"/>
              </a:rPr>
              <a:t>ensäure, Zuckeralkohole &amp; Inul</a:t>
            </a:r>
            <a:r>
              <a:rPr lang="en-US" sz="2646">
                <a:solidFill>
                  <a:srgbClr val="1E352E"/>
                </a:solidFill>
                <a:latin typeface="Geist 1"/>
                <a:ea typeface="Geist 1"/>
                <a:cs typeface="Geist 1"/>
                <a:sym typeface="Geist 1"/>
              </a:rPr>
              <a:t>in-Produkte tes</a:t>
            </a:r>
            <a:r>
              <a:rPr lang="en-US" sz="2646">
                <a:solidFill>
                  <a:srgbClr val="1E352E"/>
                </a:solidFill>
                <a:latin typeface="Geist 1"/>
                <a:ea typeface="Geist 1"/>
                <a:cs typeface="Geist 1"/>
                <a:sym typeface="Geist 1"/>
              </a:rPr>
              <a:t>tweise reduzieren</a:t>
            </a:r>
          </a:p>
          <a:p>
            <a:pPr algn="l" marL="571399" indent="-285700" lvl="1">
              <a:lnSpc>
                <a:spcPts val="3705"/>
              </a:lnSpc>
              <a:buFont typeface="Arial"/>
              <a:buChar char="•"/>
            </a:pPr>
            <a:r>
              <a:rPr lang="en-US" sz="2646">
                <a:solidFill>
                  <a:srgbClr val="1E352E"/>
                </a:solidFill>
                <a:latin typeface="Geist 1"/>
                <a:ea typeface="Geist 1"/>
                <a:cs typeface="Geist 1"/>
                <a:sym typeface="Geist 1"/>
              </a:rPr>
              <a:t>Verstopfung früh gegensteuern</a:t>
            </a:r>
          </a:p>
          <a:p>
            <a:pPr algn="l" marL="571399" indent="-285700" lvl="1">
              <a:lnSpc>
                <a:spcPts val="3705"/>
              </a:lnSpc>
              <a:buFont typeface="Arial"/>
              <a:buChar char="•"/>
            </a:pPr>
            <a:r>
              <a:rPr lang="en-US" sz="2646">
                <a:solidFill>
                  <a:srgbClr val="1E352E"/>
                </a:solidFill>
                <a:latin typeface="Geist 1"/>
                <a:ea typeface="Geist 1"/>
                <a:cs typeface="Geist 1"/>
                <a:sym typeface="Geist 1"/>
              </a:rPr>
              <a:t>Pfefferminz-Kapseln (magensaftresistent)</a:t>
            </a:r>
          </a:p>
          <a:p>
            <a:pPr algn="l" marL="571399" indent="-285700" lvl="1">
              <a:lnSpc>
                <a:spcPts val="3705"/>
              </a:lnSpc>
              <a:buFont typeface="Arial"/>
              <a:buChar char="•"/>
            </a:pPr>
            <a:r>
              <a:rPr lang="en-US" sz="2646">
                <a:solidFill>
                  <a:srgbClr val="1E352E"/>
                </a:solidFill>
                <a:latin typeface="Geist 1"/>
                <a:ea typeface="Geist 1"/>
                <a:cs typeface="Geist 1"/>
                <a:sym typeface="Geist 1"/>
              </a:rPr>
              <a:t>Bitterstoffe</a:t>
            </a:r>
          </a:p>
          <a:p>
            <a:pPr algn="l">
              <a:lnSpc>
                <a:spcPts val="3705"/>
              </a:lnSpc>
            </a:pPr>
          </a:p>
          <a:p>
            <a:pPr algn="l">
              <a:lnSpc>
                <a:spcPts val="3705"/>
              </a:lnSpc>
            </a:pPr>
          </a:p>
          <a:p>
            <a:pPr algn="l">
              <a:lnSpc>
                <a:spcPts val="3705"/>
              </a:lnSpc>
            </a:pPr>
          </a:p>
          <a:p>
            <a:pPr algn="l">
              <a:lnSpc>
                <a:spcPts val="3705"/>
              </a:lnSpc>
            </a:pPr>
          </a:p>
          <a:p>
            <a:pPr algn="l">
              <a:lnSpc>
                <a:spcPts val="3705"/>
              </a:lnSpc>
            </a:pPr>
          </a:p>
        </p:txBody>
      </p:sp>
      <p:sp>
        <p:nvSpPr>
          <p:cNvPr name="Freeform 5" id="5"/>
          <p:cNvSpPr/>
          <p:nvPr/>
        </p:nvSpPr>
        <p:spPr>
          <a:xfrm flipH="false" flipV="false" rot="0">
            <a:off x="13339525" y="2178601"/>
            <a:ext cx="3270173" cy="4918204"/>
          </a:xfrm>
          <a:custGeom>
            <a:avLst/>
            <a:gdLst/>
            <a:ahLst/>
            <a:cxnLst/>
            <a:rect r="r" b="b" t="t" l="l"/>
            <a:pathLst>
              <a:path h="4918204" w="3270173">
                <a:moveTo>
                  <a:pt x="0" y="0"/>
                </a:moveTo>
                <a:lnTo>
                  <a:pt x="3270174" y="0"/>
                </a:lnTo>
                <a:lnTo>
                  <a:pt x="3270174" y="4918204"/>
                </a:lnTo>
                <a:lnTo>
                  <a:pt x="0" y="4918204"/>
                </a:lnTo>
                <a:lnTo>
                  <a:pt x="0" y="0"/>
                </a:lnTo>
                <a:close/>
              </a:path>
            </a:pathLst>
          </a:custGeom>
          <a:blipFill>
            <a:blip r:embed="rId4"/>
            <a:stretch>
              <a:fillRect l="-211553" t="0" r="-89501" b="-99999"/>
            </a:stretch>
          </a:blipFill>
        </p:spPr>
      </p:sp>
      <p:sp>
        <p:nvSpPr>
          <p:cNvPr name="Freeform 6" id="6"/>
          <p:cNvSpPr/>
          <p:nvPr/>
        </p:nvSpPr>
        <p:spPr>
          <a:xfrm flipH="true" flipV="false" rot="-5547695">
            <a:off x="13106883" y="5781309"/>
            <a:ext cx="1103248" cy="2385401"/>
          </a:xfrm>
          <a:custGeom>
            <a:avLst/>
            <a:gdLst/>
            <a:ahLst/>
            <a:cxnLst/>
            <a:rect r="r" b="b" t="t" l="l"/>
            <a:pathLst>
              <a:path h="2385401" w="1103248">
                <a:moveTo>
                  <a:pt x="1103248" y="0"/>
                </a:moveTo>
                <a:lnTo>
                  <a:pt x="0" y="0"/>
                </a:lnTo>
                <a:lnTo>
                  <a:pt x="0" y="2385401"/>
                </a:lnTo>
                <a:lnTo>
                  <a:pt x="1103248" y="2385401"/>
                </a:lnTo>
                <a:lnTo>
                  <a:pt x="1103248"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7" id="7"/>
          <p:cNvSpPr txBox="true"/>
          <p:nvPr/>
        </p:nvSpPr>
        <p:spPr>
          <a:xfrm rot="0">
            <a:off x="2198061" y="277997"/>
            <a:ext cx="13891878" cy="661013"/>
          </a:xfrm>
          <a:prstGeom prst="rect">
            <a:avLst/>
          </a:prstGeom>
        </p:spPr>
        <p:txBody>
          <a:bodyPr anchor="t" rtlCol="false" tIns="0" lIns="0" bIns="0" rIns="0">
            <a:spAutoFit/>
          </a:bodyPr>
          <a:lstStyle/>
          <a:p>
            <a:pPr algn="ctr">
              <a:lnSpc>
                <a:spcPts val="4410"/>
              </a:lnSpc>
            </a:pPr>
            <a:r>
              <a:rPr lang="en-US" sz="4200">
                <a:solidFill>
                  <a:srgbClr val="1E352E"/>
                </a:solidFill>
                <a:latin typeface="Power Grotesk 1 Medium"/>
                <a:ea typeface="Power Grotesk 1 Medium"/>
                <a:cs typeface="Power Grotesk 1 Medium"/>
                <a:sym typeface="Power Grotesk 1 Medium"/>
              </a:rPr>
              <a:t>Ernährung bei träger Verdauung</a:t>
            </a:r>
          </a:p>
        </p:txBody>
      </p:sp>
      <p:sp>
        <p:nvSpPr>
          <p:cNvPr name="TextBox 8" id="8"/>
          <p:cNvSpPr txBox="true"/>
          <p:nvPr/>
        </p:nvSpPr>
        <p:spPr>
          <a:xfrm rot="0">
            <a:off x="1438310" y="2466731"/>
            <a:ext cx="4904946" cy="661109"/>
          </a:xfrm>
          <a:prstGeom prst="rect">
            <a:avLst/>
          </a:prstGeom>
        </p:spPr>
        <p:txBody>
          <a:bodyPr anchor="t" rtlCol="false" tIns="0" lIns="0" bIns="0" rIns="0">
            <a:spAutoFit/>
          </a:bodyPr>
          <a:lstStyle/>
          <a:p>
            <a:pPr algn="l">
              <a:lnSpc>
                <a:spcPts val="4410"/>
              </a:lnSpc>
            </a:pPr>
            <a:r>
              <a:rPr lang="en-US" sz="4200">
                <a:solidFill>
                  <a:srgbClr val="EC64A1"/>
                </a:solidFill>
                <a:latin typeface="Power Grotesk 1 Medium"/>
                <a:ea typeface="Power Grotesk 1 Medium"/>
                <a:cs typeface="Power Grotesk 1 Medium"/>
                <a:sym typeface="Power Grotesk 1 Medium"/>
              </a:rPr>
              <a:t>Was kann helfen?</a:t>
            </a:r>
          </a:p>
        </p:txBody>
      </p:sp>
      <p:sp>
        <p:nvSpPr>
          <p:cNvPr name="TextBox 9" id="9"/>
          <p:cNvSpPr txBox="true"/>
          <p:nvPr/>
        </p:nvSpPr>
        <p:spPr>
          <a:xfrm rot="0">
            <a:off x="1438310" y="8335381"/>
            <a:ext cx="16012901" cy="663074"/>
          </a:xfrm>
          <a:prstGeom prst="rect">
            <a:avLst/>
          </a:prstGeom>
        </p:spPr>
        <p:txBody>
          <a:bodyPr anchor="t" rtlCol="false" tIns="0" lIns="0" bIns="0" rIns="0">
            <a:spAutoFit/>
          </a:bodyPr>
          <a:lstStyle/>
          <a:p>
            <a:pPr algn="l">
              <a:lnSpc>
                <a:spcPts val="4927"/>
              </a:lnSpc>
              <a:spcBef>
                <a:spcPct val="0"/>
              </a:spcBef>
            </a:pPr>
            <a:r>
              <a:rPr lang="en-US" b="true" sz="3519">
                <a:solidFill>
                  <a:srgbClr val="F08684"/>
                </a:solidFill>
                <a:latin typeface="Power Grotesk 1 Medium"/>
                <a:ea typeface="Power Grotesk 1 Medium"/>
                <a:cs typeface="Power Grotesk 1 Medium"/>
                <a:sym typeface="Power Grotesk 1 Medium"/>
              </a:rPr>
              <a:t>Beschwerden ernst nehmen und gezielt entlasten.</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F3F6EB"/>
        </a:solidFill>
      </p:bgPr>
    </p:bg>
    <p:spTree>
      <p:nvGrpSpPr>
        <p:cNvPr id="1" name=""/>
        <p:cNvGrpSpPr/>
        <p:nvPr/>
      </p:nvGrpSpPr>
      <p:grpSpPr>
        <a:xfrm>
          <a:off x="0" y="0"/>
          <a:ext cx="0" cy="0"/>
          <a:chOff x="0" y="0"/>
          <a:chExt cx="0" cy="0"/>
        </a:xfrm>
      </p:grpSpPr>
      <p:sp>
        <p:nvSpPr>
          <p:cNvPr name="Freeform 2" id="2"/>
          <p:cNvSpPr/>
          <p:nvPr/>
        </p:nvSpPr>
        <p:spPr>
          <a:xfrm flipH="false" flipV="false" rot="0">
            <a:off x="13642408" y="0"/>
            <a:ext cx="4645592" cy="10287000"/>
          </a:xfrm>
          <a:custGeom>
            <a:avLst/>
            <a:gdLst/>
            <a:ahLst/>
            <a:cxnLst/>
            <a:rect r="r" b="b" t="t" l="l"/>
            <a:pathLst>
              <a:path h="10287000" w="4645592">
                <a:moveTo>
                  <a:pt x="0" y="0"/>
                </a:moveTo>
                <a:lnTo>
                  <a:pt x="4645592" y="0"/>
                </a:lnTo>
                <a:lnTo>
                  <a:pt x="4645592" y="10287000"/>
                </a:lnTo>
                <a:lnTo>
                  <a:pt x="0" y="10287000"/>
                </a:lnTo>
                <a:lnTo>
                  <a:pt x="0" y="0"/>
                </a:lnTo>
                <a:close/>
              </a:path>
            </a:pathLst>
          </a:custGeom>
          <a:blipFill>
            <a:blip r:embed="rId3"/>
            <a:stretch>
              <a:fillRect l="-110436" t="0" r="-122549" b="0"/>
            </a:stretch>
          </a:blipFill>
        </p:spPr>
      </p:sp>
      <p:sp>
        <p:nvSpPr>
          <p:cNvPr name="TextBox 3" id="3"/>
          <p:cNvSpPr txBox="true"/>
          <p:nvPr/>
        </p:nvSpPr>
        <p:spPr>
          <a:xfrm rot="0">
            <a:off x="1262514" y="2282619"/>
            <a:ext cx="11184333" cy="7172513"/>
          </a:xfrm>
          <a:prstGeom prst="rect">
            <a:avLst/>
          </a:prstGeom>
        </p:spPr>
        <p:txBody>
          <a:bodyPr anchor="t" rtlCol="false" tIns="0" lIns="0" bIns="0" rIns="0">
            <a:spAutoFit/>
          </a:bodyPr>
          <a:lstStyle/>
          <a:p>
            <a:pPr algn="l" marL="586730" indent="-293365" lvl="1">
              <a:lnSpc>
                <a:spcPts val="3804"/>
              </a:lnSpc>
              <a:buFont typeface="Arial"/>
              <a:buChar char="•"/>
            </a:pPr>
            <a:r>
              <a:rPr lang="en-US" b="true" sz="2717">
                <a:solidFill>
                  <a:srgbClr val="000000"/>
                </a:solidFill>
                <a:latin typeface="Power Grotesk 1 Medium"/>
                <a:ea typeface="Power Grotesk 1 Medium"/>
                <a:cs typeface="Power Grotesk 1 Medium"/>
                <a:sym typeface="Power Grotesk 1 Medium"/>
              </a:rPr>
              <a:t>80/20-Regel stat</a:t>
            </a:r>
            <a:r>
              <a:rPr lang="en-US" b="true" sz="2717">
                <a:solidFill>
                  <a:srgbClr val="000000"/>
                </a:solidFill>
                <a:latin typeface="Power Grotesk 1 Medium"/>
                <a:ea typeface="Power Grotesk 1 Medium"/>
                <a:cs typeface="Power Grotesk 1 Medium"/>
                <a:sym typeface="Power Grotesk 1 Medium"/>
              </a:rPr>
              <a:t>t 100 % Perfektion</a:t>
            </a:r>
          </a:p>
          <a:p>
            <a:pPr algn="l" marL="1087103" indent="-362368" lvl="2">
              <a:lnSpc>
                <a:spcPts val="3524"/>
              </a:lnSpc>
              <a:buFont typeface="Arial"/>
              <a:buChar char="⚬"/>
            </a:pPr>
            <a:r>
              <a:rPr lang="en-US" sz="2517">
                <a:solidFill>
                  <a:srgbClr val="000000"/>
                </a:solidFill>
                <a:latin typeface="Geist 1"/>
                <a:ea typeface="Geist 1"/>
                <a:cs typeface="Geist 1"/>
                <a:sym typeface="Geist 1"/>
              </a:rPr>
              <a:t>Fokus auf Regelmäßigkeit statt Dogmen</a:t>
            </a:r>
          </a:p>
          <a:p>
            <a:pPr algn="l" marL="1087103" indent="-362368" lvl="2">
              <a:lnSpc>
                <a:spcPts val="3524"/>
              </a:lnSpc>
              <a:buFont typeface="Arial"/>
              <a:buChar char="⚬"/>
            </a:pPr>
            <a:r>
              <a:rPr lang="en-US" sz="2517">
                <a:solidFill>
                  <a:srgbClr val="000000"/>
                </a:solidFill>
                <a:latin typeface="Geist 1"/>
                <a:ea typeface="Geist 1"/>
                <a:cs typeface="Geist 1"/>
                <a:sym typeface="Geist 1"/>
              </a:rPr>
              <a:t>Kleine Ausnahmen mit Genuss einbauen – ohne schlechtes Gewissen</a:t>
            </a:r>
          </a:p>
          <a:p>
            <a:pPr algn="l" marL="586730" indent="-293365" lvl="1">
              <a:lnSpc>
                <a:spcPts val="3804"/>
              </a:lnSpc>
              <a:buFont typeface="Arial"/>
              <a:buChar char="•"/>
            </a:pPr>
            <a:r>
              <a:rPr lang="en-US" b="true" sz="2717">
                <a:solidFill>
                  <a:srgbClr val="000000"/>
                </a:solidFill>
                <a:latin typeface="Power Grotesk 1 Medium"/>
                <a:ea typeface="Power Grotesk 1 Medium"/>
                <a:cs typeface="Power Grotesk 1 Medium"/>
                <a:sym typeface="Power Grotesk 1 Medium"/>
              </a:rPr>
              <a:t>Meal Prep light – spart Zeit &amp; Nerven</a:t>
            </a:r>
          </a:p>
          <a:p>
            <a:pPr algn="l" marL="1087103" indent="-362368" lvl="2">
              <a:lnSpc>
                <a:spcPts val="3524"/>
              </a:lnSpc>
              <a:buFont typeface="Arial"/>
              <a:buChar char="⚬"/>
            </a:pPr>
            <a:r>
              <a:rPr lang="en-US" sz="2517">
                <a:solidFill>
                  <a:srgbClr val="000000"/>
                </a:solidFill>
                <a:latin typeface="Geist 1"/>
                <a:ea typeface="Geist 1"/>
                <a:cs typeface="Geist 1"/>
                <a:sym typeface="Geist 1"/>
              </a:rPr>
              <a:t>2–3 Bausteine vorbereiten: z. B. Ofengemüse, Quinoa, Hähnchen oder Linsenbolognese</a:t>
            </a:r>
          </a:p>
          <a:p>
            <a:pPr algn="l" marL="1087103" indent="-362368" lvl="2">
              <a:lnSpc>
                <a:spcPts val="3524"/>
              </a:lnSpc>
              <a:buFont typeface="Arial"/>
              <a:buChar char="⚬"/>
            </a:pPr>
            <a:r>
              <a:rPr lang="en-US" sz="2517">
                <a:solidFill>
                  <a:srgbClr val="000000"/>
                </a:solidFill>
                <a:latin typeface="Geist 1"/>
                <a:ea typeface="Geist 1"/>
                <a:cs typeface="Geist 1"/>
                <a:sym typeface="Geist 1"/>
              </a:rPr>
              <a:t>Portioniert im Glas: eiweißreiche Snacks (Skyr mit Nüssen, Linsensalat, Overnight Oats mit Proteinpulver)</a:t>
            </a:r>
          </a:p>
          <a:p>
            <a:pPr algn="l" marL="1087103" indent="-362368" lvl="2">
              <a:lnSpc>
                <a:spcPts val="3524"/>
              </a:lnSpc>
              <a:buFont typeface="Arial"/>
              <a:buChar char="⚬"/>
            </a:pPr>
            <a:r>
              <a:rPr lang="en-US" sz="2517">
                <a:solidFill>
                  <a:srgbClr val="000000"/>
                </a:solidFill>
                <a:latin typeface="Geist 1"/>
                <a:ea typeface="Geist 1"/>
                <a:cs typeface="Geist 1"/>
                <a:sym typeface="Geist 1"/>
              </a:rPr>
              <a:t>„Baukas</a:t>
            </a:r>
            <a:r>
              <a:rPr lang="en-US" sz="2517">
                <a:solidFill>
                  <a:srgbClr val="000000"/>
                </a:solidFill>
                <a:latin typeface="Geist 1"/>
                <a:ea typeface="Geist 1"/>
                <a:cs typeface="Geist 1"/>
                <a:sym typeface="Geist 1"/>
              </a:rPr>
              <a:t>ten-Küche“: immer was Kombinierbares im Kühlschrank </a:t>
            </a:r>
            <a:r>
              <a:rPr lang="en-US" sz="2517">
                <a:solidFill>
                  <a:srgbClr val="000000"/>
                </a:solidFill>
                <a:latin typeface="Geist 1"/>
                <a:ea typeface="Geist 1"/>
                <a:cs typeface="Geist 1"/>
                <a:sym typeface="Geist 1"/>
              </a:rPr>
              <a:t>oder TK</a:t>
            </a:r>
          </a:p>
          <a:p>
            <a:pPr algn="l" marL="586730" indent="-293365" lvl="1">
              <a:lnSpc>
                <a:spcPts val="3804"/>
              </a:lnSpc>
              <a:buFont typeface="Arial"/>
              <a:buChar char="•"/>
            </a:pPr>
            <a:r>
              <a:rPr lang="en-US" b="true" sz="2717">
                <a:solidFill>
                  <a:srgbClr val="000000"/>
                </a:solidFill>
                <a:latin typeface="Power Grotesk 1 Medium"/>
                <a:ea typeface="Power Grotesk 1 Medium"/>
                <a:cs typeface="Power Grotesk 1 Medium"/>
                <a:sym typeface="Power Grotesk 1 Medium"/>
              </a:rPr>
              <a:t>Mindset: Ich koche/ esse für mein Wohlbefinden</a:t>
            </a:r>
          </a:p>
          <a:p>
            <a:pPr algn="l" marL="1087103" indent="-362368" lvl="2">
              <a:lnSpc>
                <a:spcPts val="3524"/>
              </a:lnSpc>
              <a:buFont typeface="Arial"/>
              <a:buChar char="⚬"/>
            </a:pPr>
            <a:r>
              <a:rPr lang="en-US" sz="2517">
                <a:solidFill>
                  <a:srgbClr val="000000"/>
                </a:solidFill>
                <a:latin typeface="Geist 1"/>
                <a:ea typeface="Geist 1"/>
                <a:cs typeface="Geist 1"/>
                <a:sym typeface="Geist 1"/>
              </a:rPr>
              <a:t>Essen als Selbstfürsorge – wie Zähneputzen</a:t>
            </a:r>
          </a:p>
          <a:p>
            <a:pPr algn="l" marL="1087103" indent="-362368" lvl="2">
              <a:lnSpc>
                <a:spcPts val="3524"/>
              </a:lnSpc>
              <a:buFont typeface="Arial"/>
              <a:buChar char="⚬"/>
            </a:pPr>
            <a:r>
              <a:rPr lang="en-US" sz="2517">
                <a:solidFill>
                  <a:srgbClr val="000000"/>
                </a:solidFill>
                <a:latin typeface="Geist 1"/>
                <a:ea typeface="Geist 1"/>
                <a:cs typeface="Geist 1"/>
                <a:sym typeface="Geist 1"/>
              </a:rPr>
              <a:t>Wer vorbereitet ist, fällt nicht ins Tief: Vorratsschrank &amp; TK smart bestücken</a:t>
            </a:r>
          </a:p>
          <a:p>
            <a:pPr algn="l">
              <a:lnSpc>
                <a:spcPts val="3524"/>
              </a:lnSpc>
            </a:pPr>
          </a:p>
        </p:txBody>
      </p:sp>
      <p:sp>
        <p:nvSpPr>
          <p:cNvPr name="TextBox 4" id="4"/>
          <p:cNvSpPr txBox="true"/>
          <p:nvPr/>
        </p:nvSpPr>
        <p:spPr>
          <a:xfrm rot="0">
            <a:off x="2198061" y="277997"/>
            <a:ext cx="13891878" cy="661035"/>
          </a:xfrm>
          <a:prstGeom prst="rect">
            <a:avLst/>
          </a:prstGeom>
        </p:spPr>
        <p:txBody>
          <a:bodyPr anchor="t" rtlCol="false" tIns="0" lIns="0" bIns="0" rIns="0">
            <a:spAutoFit/>
          </a:bodyPr>
          <a:lstStyle/>
          <a:p>
            <a:pPr algn="ctr">
              <a:lnSpc>
                <a:spcPts val="4410"/>
              </a:lnSpc>
            </a:pPr>
            <a:r>
              <a:rPr lang="en-US" sz="4200">
                <a:solidFill>
                  <a:srgbClr val="1E352E"/>
                </a:solidFill>
                <a:latin typeface="Power Grotesk 1 Medium"/>
                <a:ea typeface="Power Grotesk 1 Medium"/>
                <a:cs typeface="Power Grotesk 1 Medium"/>
                <a:sym typeface="Power Grotesk 1 Medium"/>
              </a:rPr>
              <a:t>Implementation in den Alltag</a:t>
            </a:r>
          </a:p>
        </p:txBody>
      </p:sp>
      <p:sp>
        <p:nvSpPr>
          <p:cNvPr name="Freeform 5" id="5"/>
          <p:cNvSpPr/>
          <p:nvPr/>
        </p:nvSpPr>
        <p:spPr>
          <a:xfrm flipH="false" flipV="false" rot="0">
            <a:off x="17451211" y="111841"/>
            <a:ext cx="697546" cy="827265"/>
          </a:xfrm>
          <a:custGeom>
            <a:avLst/>
            <a:gdLst/>
            <a:ahLst/>
            <a:cxnLst/>
            <a:rect r="r" b="b" t="t" l="l"/>
            <a:pathLst>
              <a:path h="827265" w="697546">
                <a:moveTo>
                  <a:pt x="0" y="0"/>
                </a:moveTo>
                <a:lnTo>
                  <a:pt x="697546" y="0"/>
                </a:lnTo>
                <a:lnTo>
                  <a:pt x="697546" y="827265"/>
                </a:lnTo>
                <a:lnTo>
                  <a:pt x="0" y="827265"/>
                </a:lnTo>
                <a:lnTo>
                  <a:pt x="0" y="0"/>
                </a:lnTo>
                <a:close/>
              </a:path>
            </a:pathLst>
          </a:custGeom>
          <a:blipFill>
            <a:blip r:embed="rId4"/>
            <a:stretch>
              <a:fillRect l="0" t="0" r="0" b="0"/>
            </a:stretch>
          </a:blipFill>
        </p:spPr>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F3F6EB"/>
        </a:solidFill>
      </p:bgPr>
    </p:bg>
    <p:spTree>
      <p:nvGrpSpPr>
        <p:cNvPr id="1" name=""/>
        <p:cNvGrpSpPr/>
        <p:nvPr/>
      </p:nvGrpSpPr>
      <p:grpSpPr>
        <a:xfrm>
          <a:off x="0" y="0"/>
          <a:ext cx="0" cy="0"/>
          <a:chOff x="0" y="0"/>
          <a:chExt cx="0" cy="0"/>
        </a:xfrm>
      </p:grpSpPr>
      <p:sp>
        <p:nvSpPr>
          <p:cNvPr name="Freeform 2" id="2"/>
          <p:cNvSpPr/>
          <p:nvPr/>
        </p:nvSpPr>
        <p:spPr>
          <a:xfrm flipH="false" flipV="false" rot="0">
            <a:off x="13253625" y="-133042"/>
            <a:ext cx="5034375" cy="10420042"/>
          </a:xfrm>
          <a:custGeom>
            <a:avLst/>
            <a:gdLst/>
            <a:ahLst/>
            <a:cxnLst/>
            <a:rect r="r" b="b" t="t" l="l"/>
            <a:pathLst>
              <a:path h="10420042" w="5034375">
                <a:moveTo>
                  <a:pt x="0" y="0"/>
                </a:moveTo>
                <a:lnTo>
                  <a:pt x="5034375" y="0"/>
                </a:lnTo>
                <a:lnTo>
                  <a:pt x="5034375" y="10420042"/>
                </a:lnTo>
                <a:lnTo>
                  <a:pt x="0" y="10420042"/>
                </a:lnTo>
                <a:lnTo>
                  <a:pt x="0" y="0"/>
                </a:lnTo>
                <a:close/>
              </a:path>
            </a:pathLst>
          </a:custGeom>
          <a:blipFill>
            <a:blip r:embed="rId3"/>
            <a:stretch>
              <a:fillRect l="-92181" t="0" r="-119063" b="0"/>
            </a:stretch>
          </a:blipFill>
        </p:spPr>
      </p:sp>
      <p:sp>
        <p:nvSpPr>
          <p:cNvPr name="TextBox 3" id="3"/>
          <p:cNvSpPr txBox="true"/>
          <p:nvPr/>
        </p:nvSpPr>
        <p:spPr>
          <a:xfrm rot="0">
            <a:off x="1239890" y="1607139"/>
            <a:ext cx="11305984" cy="8499853"/>
          </a:xfrm>
          <a:prstGeom prst="rect">
            <a:avLst/>
          </a:prstGeom>
        </p:spPr>
        <p:txBody>
          <a:bodyPr anchor="t" rtlCol="false" tIns="0" lIns="0" bIns="0" rIns="0">
            <a:spAutoFit/>
          </a:bodyPr>
          <a:lstStyle/>
          <a:p>
            <a:pPr algn="l" marL="528182" indent="-264091" lvl="1">
              <a:lnSpc>
                <a:spcPts val="3424"/>
              </a:lnSpc>
              <a:buFont typeface="Arial"/>
              <a:buChar char="•"/>
            </a:pPr>
            <a:r>
              <a:rPr lang="en-US" b="true" sz="2446">
                <a:solidFill>
                  <a:srgbClr val="000000"/>
                </a:solidFill>
                <a:latin typeface="Geist 1 Semi-Bold"/>
                <a:ea typeface="Geist 1 Semi-Bold"/>
                <a:cs typeface="Geist 1 Semi-Bold"/>
                <a:sym typeface="Geist 1 Semi-Bold"/>
              </a:rPr>
              <a:t>Fokus auf die eigenen Ziele</a:t>
            </a:r>
          </a:p>
          <a:p>
            <a:pPr algn="l" marL="1056365" indent="-352122" lvl="2">
              <a:lnSpc>
                <a:spcPts val="3424"/>
              </a:lnSpc>
              <a:buFont typeface="Arial"/>
              <a:buChar char="⚬"/>
            </a:pPr>
            <a:r>
              <a:rPr lang="en-US" sz="2446">
                <a:solidFill>
                  <a:srgbClr val="000000"/>
                </a:solidFill>
                <a:latin typeface="Geist 1"/>
                <a:ea typeface="Geist 1"/>
                <a:cs typeface="Geist 1"/>
                <a:sym typeface="Geist 1"/>
              </a:rPr>
              <a:t>Wa</a:t>
            </a:r>
            <a:r>
              <a:rPr lang="en-US" sz="2446">
                <a:solidFill>
                  <a:srgbClr val="000000"/>
                </a:solidFill>
                <a:latin typeface="Geist 1"/>
                <a:ea typeface="Geist 1"/>
                <a:cs typeface="Geist 1"/>
                <a:sym typeface="Geist 1"/>
              </a:rPr>
              <a:t>s will ich für mich? Mehr Energie, weniger Gelenkbeschwerden, weniger Bauchfett?</a:t>
            </a:r>
          </a:p>
          <a:p>
            <a:pPr algn="l" marL="1056365" indent="-352122" lvl="2">
              <a:lnSpc>
                <a:spcPts val="3424"/>
              </a:lnSpc>
              <a:buFont typeface="Arial"/>
              <a:buChar char="⚬"/>
            </a:pPr>
            <a:r>
              <a:rPr lang="en-US" sz="2446">
                <a:solidFill>
                  <a:srgbClr val="000000"/>
                </a:solidFill>
                <a:latin typeface="Geist 1"/>
                <a:ea typeface="Geist 1"/>
                <a:cs typeface="Geist 1"/>
                <a:sym typeface="Geist 1"/>
              </a:rPr>
              <a:t>Eigenes „Warum“ kennen – dann fällt es leichter, dabei zu bleiben</a:t>
            </a:r>
          </a:p>
          <a:p>
            <a:pPr algn="l">
              <a:lnSpc>
                <a:spcPts val="3424"/>
              </a:lnSpc>
            </a:pPr>
          </a:p>
          <a:p>
            <a:pPr algn="l" marL="528182" indent="-264091" lvl="1">
              <a:lnSpc>
                <a:spcPts val="3424"/>
              </a:lnSpc>
              <a:buFont typeface="Arial"/>
              <a:buChar char="•"/>
            </a:pPr>
            <a:r>
              <a:rPr lang="en-US" b="true" sz="2446">
                <a:solidFill>
                  <a:srgbClr val="000000"/>
                </a:solidFill>
                <a:latin typeface="Geist 1 Semi-Bold"/>
                <a:ea typeface="Geist 1 Semi-Bold"/>
                <a:cs typeface="Geist 1 Semi-Bold"/>
                <a:sym typeface="Geist 1 Semi-Bold"/>
              </a:rPr>
              <a:t>Selbstbewusst und offen kommunizieren</a:t>
            </a:r>
          </a:p>
          <a:p>
            <a:pPr algn="l" marL="1056365" indent="-352122" lvl="2">
              <a:lnSpc>
                <a:spcPts val="3424"/>
              </a:lnSpc>
              <a:buFont typeface="Arial"/>
              <a:buChar char="⚬"/>
            </a:pPr>
            <a:r>
              <a:rPr lang="en-US" sz="2446">
                <a:solidFill>
                  <a:srgbClr val="000000"/>
                </a:solidFill>
                <a:latin typeface="Geist 1"/>
                <a:ea typeface="Geist 1"/>
                <a:cs typeface="Geist 1"/>
                <a:sym typeface="Geist 1"/>
              </a:rPr>
              <a:t>„Ich</a:t>
            </a:r>
            <a:r>
              <a:rPr lang="en-US" sz="2446">
                <a:solidFill>
                  <a:srgbClr val="000000"/>
                </a:solidFill>
                <a:latin typeface="Geist 1"/>
                <a:ea typeface="Geist 1"/>
                <a:cs typeface="Geist 1"/>
                <a:sym typeface="Geist 1"/>
              </a:rPr>
              <a:t> hab gerade Lust, das mal so auszuprobieren.“</a:t>
            </a:r>
          </a:p>
          <a:p>
            <a:pPr algn="l" marL="1056365" indent="-352122" lvl="2">
              <a:lnSpc>
                <a:spcPts val="3424"/>
              </a:lnSpc>
              <a:buFont typeface="Arial"/>
              <a:buChar char="⚬"/>
            </a:pPr>
            <a:r>
              <a:rPr lang="en-US" sz="2446">
                <a:solidFill>
                  <a:srgbClr val="000000"/>
                </a:solidFill>
                <a:latin typeface="Geist 1"/>
                <a:ea typeface="Geist 1"/>
                <a:cs typeface="Geist 1"/>
                <a:sym typeface="Geist 1"/>
              </a:rPr>
              <a:t>Alternativen mitbringen: gesunder Kuchen, eigenes Dressing, gute Snacks – andere profitieren oft mit</a:t>
            </a:r>
          </a:p>
          <a:p>
            <a:pPr algn="l">
              <a:lnSpc>
                <a:spcPts val="3424"/>
              </a:lnSpc>
            </a:pPr>
          </a:p>
          <a:p>
            <a:pPr algn="l" marL="528182" indent="-264091" lvl="1">
              <a:lnSpc>
                <a:spcPts val="3424"/>
              </a:lnSpc>
              <a:buFont typeface="Arial"/>
              <a:buChar char="•"/>
            </a:pPr>
            <a:r>
              <a:rPr lang="en-US" b="true" sz="2446">
                <a:solidFill>
                  <a:srgbClr val="000000"/>
                </a:solidFill>
                <a:latin typeface="Geist 1 Semi-Bold"/>
                <a:ea typeface="Geist 1 Semi-Bold"/>
                <a:cs typeface="Geist 1 Semi-Bold"/>
                <a:sym typeface="Geist 1 Semi-Bold"/>
              </a:rPr>
              <a:t>Verbündete </a:t>
            </a:r>
            <a:r>
              <a:rPr lang="en-US" b="true" sz="2446">
                <a:solidFill>
                  <a:srgbClr val="000000"/>
                </a:solidFill>
                <a:latin typeface="Geist 1 Semi-Bold"/>
                <a:ea typeface="Geist 1 Semi-Bold"/>
                <a:cs typeface="Geist 1 Semi-Bold"/>
                <a:sym typeface="Geist 1 Semi-Bold"/>
              </a:rPr>
              <a:t>suchen</a:t>
            </a:r>
          </a:p>
          <a:p>
            <a:pPr algn="l" marL="1056365" indent="-352122" lvl="2">
              <a:lnSpc>
                <a:spcPts val="3424"/>
              </a:lnSpc>
              <a:buFont typeface="Arial"/>
              <a:buChar char="⚬"/>
            </a:pPr>
            <a:r>
              <a:rPr lang="en-US" sz="2446">
                <a:solidFill>
                  <a:srgbClr val="000000"/>
                </a:solidFill>
                <a:latin typeface="Geist 1"/>
                <a:ea typeface="Geist 1"/>
                <a:cs typeface="Geist 1"/>
                <a:sym typeface="Geist 1"/>
              </a:rPr>
              <a:t>Fr</a:t>
            </a:r>
            <a:r>
              <a:rPr lang="en-US" sz="2446">
                <a:solidFill>
                  <a:srgbClr val="000000"/>
                </a:solidFill>
                <a:latin typeface="Geist 1"/>
                <a:ea typeface="Geist 1"/>
                <a:cs typeface="Geist 1"/>
                <a:sym typeface="Geist 1"/>
              </a:rPr>
              <a:t>eundin, Kollegin oder Onlinegruppe mit ähnlichen Zi</a:t>
            </a:r>
            <a:r>
              <a:rPr lang="en-US" sz="2446">
                <a:solidFill>
                  <a:srgbClr val="000000"/>
                </a:solidFill>
                <a:latin typeface="Geist 1"/>
                <a:ea typeface="Geist 1"/>
                <a:cs typeface="Geist 1"/>
                <a:sym typeface="Geist 1"/>
              </a:rPr>
              <a:t>elen</a:t>
            </a:r>
          </a:p>
          <a:p>
            <a:pPr algn="l" marL="1056365" indent="-352122" lvl="2">
              <a:lnSpc>
                <a:spcPts val="3424"/>
              </a:lnSpc>
              <a:buFont typeface="Arial"/>
              <a:buChar char="⚬"/>
            </a:pPr>
            <a:r>
              <a:rPr lang="en-US" sz="2446">
                <a:solidFill>
                  <a:srgbClr val="000000"/>
                </a:solidFill>
                <a:latin typeface="Geist 1"/>
                <a:ea typeface="Geist 1"/>
                <a:cs typeface="Geist 1"/>
                <a:sym typeface="Geist 1"/>
              </a:rPr>
              <a:t>Nicht allein gegen die Welt – sondern bewu</a:t>
            </a:r>
            <a:r>
              <a:rPr lang="en-US" sz="2446">
                <a:solidFill>
                  <a:srgbClr val="000000"/>
                </a:solidFill>
                <a:latin typeface="Geist 1"/>
                <a:ea typeface="Geist 1"/>
                <a:cs typeface="Geist 1"/>
                <a:sym typeface="Geist 1"/>
              </a:rPr>
              <a:t>sst den Rahmen gestalten</a:t>
            </a:r>
          </a:p>
          <a:p>
            <a:pPr algn="l">
              <a:lnSpc>
                <a:spcPts val="3424"/>
              </a:lnSpc>
            </a:pPr>
          </a:p>
          <a:p>
            <a:pPr algn="l" marL="528182" indent="-264091" lvl="1">
              <a:lnSpc>
                <a:spcPts val="3424"/>
              </a:lnSpc>
              <a:buFont typeface="Arial"/>
              <a:buChar char="•"/>
            </a:pPr>
            <a:r>
              <a:rPr lang="en-US" b="true" sz="2446">
                <a:solidFill>
                  <a:srgbClr val="000000"/>
                </a:solidFill>
                <a:latin typeface="Geist 1 Semi-Bold"/>
                <a:ea typeface="Geist 1 Semi-Bold"/>
                <a:cs typeface="Geist 1 Semi-Bold"/>
                <a:sym typeface="Geist 1 Semi-Bold"/>
              </a:rPr>
              <a:t>Genuss nicht vergessen</a:t>
            </a:r>
          </a:p>
          <a:p>
            <a:pPr algn="l" marL="1056365" indent="-352122" lvl="2">
              <a:lnSpc>
                <a:spcPts val="3424"/>
              </a:lnSpc>
              <a:buFont typeface="Arial"/>
              <a:buChar char="⚬"/>
            </a:pPr>
            <a:r>
              <a:rPr lang="en-US" sz="2446">
                <a:solidFill>
                  <a:srgbClr val="000000"/>
                </a:solidFill>
                <a:latin typeface="Geist 1"/>
                <a:ea typeface="Geist 1"/>
                <a:cs typeface="Geist 1"/>
                <a:sym typeface="Geist 1"/>
              </a:rPr>
              <a:t>Li</a:t>
            </a:r>
            <a:r>
              <a:rPr lang="en-US" sz="2446">
                <a:solidFill>
                  <a:srgbClr val="000000"/>
                </a:solidFill>
                <a:latin typeface="Geist 1"/>
                <a:ea typeface="Geist 1"/>
                <a:cs typeface="Geist 1"/>
                <a:sym typeface="Geist 1"/>
              </a:rPr>
              <a:t>eblingsgerichte essen, aber gesünder gestalten (z. B. mit Sprossen oder Microgreens toppen, Lasagne mit Linsen, Pizza mit Eiweißboden)</a:t>
            </a:r>
          </a:p>
          <a:p>
            <a:pPr algn="l" marL="1056365" indent="-352122" lvl="2">
              <a:lnSpc>
                <a:spcPts val="3424"/>
              </a:lnSpc>
              <a:buFont typeface="Arial"/>
              <a:buChar char="⚬"/>
            </a:pPr>
            <a:r>
              <a:rPr lang="en-US" sz="2446">
                <a:solidFill>
                  <a:srgbClr val="000000"/>
                </a:solidFill>
                <a:latin typeface="Geist 1"/>
                <a:ea typeface="Geist 1"/>
                <a:cs typeface="Geist 1"/>
                <a:sym typeface="Geist 1"/>
              </a:rPr>
              <a:t>Leckere natürliche </a:t>
            </a:r>
            <a:r>
              <a:rPr lang="en-US" sz="2446">
                <a:solidFill>
                  <a:srgbClr val="000000"/>
                </a:solidFill>
                <a:latin typeface="Geist 1"/>
                <a:ea typeface="Geist 1"/>
                <a:cs typeface="Geist 1"/>
                <a:sym typeface="Geist 1"/>
              </a:rPr>
              <a:t>Aromen nutzen: Kräuter, Zitrone, Umami (z. B. Hefeflocken, Misopaste, getrocknete Tomaten)</a:t>
            </a:r>
          </a:p>
          <a:p>
            <a:pPr algn="l">
              <a:lnSpc>
                <a:spcPts val="3424"/>
              </a:lnSpc>
            </a:pPr>
          </a:p>
        </p:txBody>
      </p:sp>
      <p:sp>
        <p:nvSpPr>
          <p:cNvPr name="Freeform 4" id="4"/>
          <p:cNvSpPr/>
          <p:nvPr/>
        </p:nvSpPr>
        <p:spPr>
          <a:xfrm flipH="false" flipV="false" rot="0">
            <a:off x="17451211" y="111841"/>
            <a:ext cx="697546" cy="827265"/>
          </a:xfrm>
          <a:custGeom>
            <a:avLst/>
            <a:gdLst/>
            <a:ahLst/>
            <a:cxnLst/>
            <a:rect r="r" b="b" t="t" l="l"/>
            <a:pathLst>
              <a:path h="827265" w="697546">
                <a:moveTo>
                  <a:pt x="0" y="0"/>
                </a:moveTo>
                <a:lnTo>
                  <a:pt x="697546" y="0"/>
                </a:lnTo>
                <a:lnTo>
                  <a:pt x="697546" y="827265"/>
                </a:lnTo>
                <a:lnTo>
                  <a:pt x="0" y="827265"/>
                </a:lnTo>
                <a:lnTo>
                  <a:pt x="0" y="0"/>
                </a:lnTo>
                <a:close/>
              </a:path>
            </a:pathLst>
          </a:custGeom>
          <a:blipFill>
            <a:blip r:embed="rId4"/>
            <a:stretch>
              <a:fillRect l="0" t="0" r="0" b="0"/>
            </a:stretch>
          </a:blipFill>
        </p:spPr>
      </p:sp>
      <p:sp>
        <p:nvSpPr>
          <p:cNvPr name="TextBox 5" id="5"/>
          <p:cNvSpPr txBox="true"/>
          <p:nvPr/>
        </p:nvSpPr>
        <p:spPr>
          <a:xfrm rot="0">
            <a:off x="2198061" y="277997"/>
            <a:ext cx="13891878" cy="661035"/>
          </a:xfrm>
          <a:prstGeom prst="rect">
            <a:avLst/>
          </a:prstGeom>
        </p:spPr>
        <p:txBody>
          <a:bodyPr anchor="t" rtlCol="false" tIns="0" lIns="0" bIns="0" rIns="0">
            <a:spAutoFit/>
          </a:bodyPr>
          <a:lstStyle/>
          <a:p>
            <a:pPr algn="ctr">
              <a:lnSpc>
                <a:spcPts val="4410"/>
              </a:lnSpc>
            </a:pPr>
            <a:r>
              <a:rPr lang="en-US" sz="4200">
                <a:solidFill>
                  <a:srgbClr val="1E352E"/>
                </a:solidFill>
                <a:latin typeface="Power Grotesk 1 Medium"/>
                <a:ea typeface="Power Grotesk 1 Medium"/>
                <a:cs typeface="Power Grotesk 1 Medium"/>
                <a:sym typeface="Power Grotesk 1 Medium"/>
              </a:rPr>
              <a:t>Implementation in den Alltag</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0">
            <a:off x="-473073" y="0"/>
            <a:ext cx="18948745" cy="1239253"/>
          </a:xfrm>
          <a:prstGeom prst="rect">
            <a:avLst/>
          </a:prstGeom>
          <a:solidFill>
            <a:srgbClr val="E0ECD5"/>
          </a:solidFill>
        </p:spPr>
      </p:sp>
      <p:sp>
        <p:nvSpPr>
          <p:cNvPr name="Freeform 3" id="3"/>
          <p:cNvSpPr/>
          <p:nvPr/>
        </p:nvSpPr>
        <p:spPr>
          <a:xfrm flipH="false" flipV="false" rot="0">
            <a:off x="-69152" y="1241856"/>
            <a:ext cx="18357152" cy="12230452"/>
          </a:xfrm>
          <a:custGeom>
            <a:avLst/>
            <a:gdLst/>
            <a:ahLst/>
            <a:cxnLst/>
            <a:rect r="r" b="b" t="t" l="l"/>
            <a:pathLst>
              <a:path h="12230452" w="18357152">
                <a:moveTo>
                  <a:pt x="0" y="0"/>
                </a:moveTo>
                <a:lnTo>
                  <a:pt x="18357152" y="0"/>
                </a:lnTo>
                <a:lnTo>
                  <a:pt x="18357152" y="12230452"/>
                </a:lnTo>
                <a:lnTo>
                  <a:pt x="0" y="12230452"/>
                </a:lnTo>
                <a:lnTo>
                  <a:pt x="0" y="0"/>
                </a:lnTo>
                <a:close/>
              </a:path>
            </a:pathLst>
          </a:custGeom>
          <a:blipFill>
            <a:blip r:embed="rId3"/>
            <a:stretch>
              <a:fillRect l="0" t="0" r="0" b="0"/>
            </a:stretch>
          </a:blipFill>
        </p:spPr>
      </p:sp>
      <p:grpSp>
        <p:nvGrpSpPr>
          <p:cNvPr name="Group 4" id="4"/>
          <p:cNvGrpSpPr/>
          <p:nvPr/>
        </p:nvGrpSpPr>
        <p:grpSpPr>
          <a:xfrm rot="0">
            <a:off x="-257397" y="939106"/>
            <a:ext cx="5661470" cy="5109755"/>
            <a:chOff x="0" y="0"/>
            <a:chExt cx="1491087" cy="1345779"/>
          </a:xfrm>
        </p:grpSpPr>
        <p:sp>
          <p:nvSpPr>
            <p:cNvPr name="Freeform 5" id="5"/>
            <p:cNvSpPr/>
            <p:nvPr/>
          </p:nvSpPr>
          <p:spPr>
            <a:xfrm flipH="false" flipV="false" rot="0">
              <a:off x="0" y="0"/>
              <a:ext cx="1491087" cy="1345779"/>
            </a:xfrm>
            <a:custGeom>
              <a:avLst/>
              <a:gdLst/>
              <a:ahLst/>
              <a:cxnLst/>
              <a:rect r="r" b="b" t="t" l="l"/>
              <a:pathLst>
                <a:path h="1345779" w="1491087">
                  <a:moveTo>
                    <a:pt x="0" y="0"/>
                  </a:moveTo>
                  <a:lnTo>
                    <a:pt x="1491087" y="0"/>
                  </a:lnTo>
                  <a:lnTo>
                    <a:pt x="1491087" y="1345779"/>
                  </a:lnTo>
                  <a:lnTo>
                    <a:pt x="0" y="1345779"/>
                  </a:lnTo>
                  <a:close/>
                </a:path>
              </a:pathLst>
            </a:custGeom>
            <a:solidFill>
              <a:srgbClr val="E0ECD5">
                <a:alpha val="46667"/>
              </a:srgbClr>
            </a:solidFill>
          </p:spPr>
        </p:sp>
        <p:sp>
          <p:nvSpPr>
            <p:cNvPr name="TextBox 6" id="6"/>
            <p:cNvSpPr txBox="true"/>
            <p:nvPr/>
          </p:nvSpPr>
          <p:spPr>
            <a:xfrm>
              <a:off x="0" y="-38100"/>
              <a:ext cx="1491087" cy="1383879"/>
            </a:xfrm>
            <a:prstGeom prst="rect">
              <a:avLst/>
            </a:prstGeom>
          </p:spPr>
          <p:txBody>
            <a:bodyPr anchor="ctr" rtlCol="false" tIns="50800" lIns="50800" bIns="50800" rIns="50800"/>
            <a:lstStyle/>
            <a:p>
              <a:pPr algn="ctr">
                <a:lnSpc>
                  <a:spcPts val="3499"/>
                </a:lnSpc>
              </a:pPr>
            </a:p>
          </p:txBody>
        </p:sp>
      </p:grpSp>
      <p:sp>
        <p:nvSpPr>
          <p:cNvPr name="TextBox 7" id="7"/>
          <p:cNvSpPr txBox="true"/>
          <p:nvPr/>
        </p:nvSpPr>
        <p:spPr>
          <a:xfrm rot="0">
            <a:off x="119704" y="1118031"/>
            <a:ext cx="5650502" cy="571501"/>
          </a:xfrm>
          <a:prstGeom prst="rect">
            <a:avLst/>
          </a:prstGeom>
        </p:spPr>
        <p:txBody>
          <a:bodyPr anchor="t" rtlCol="false" tIns="0" lIns="0" bIns="0" rIns="0">
            <a:spAutoFit/>
          </a:bodyPr>
          <a:lstStyle/>
          <a:p>
            <a:pPr algn="l">
              <a:lnSpc>
                <a:spcPts val="4199"/>
              </a:lnSpc>
            </a:pPr>
            <a:r>
              <a:rPr lang="en-US" sz="2999" b="true">
                <a:solidFill>
                  <a:srgbClr val="000000"/>
                </a:solidFill>
                <a:latin typeface="Power Grotesk 1 Medium"/>
                <a:ea typeface="Power Grotesk 1 Medium"/>
                <a:cs typeface="Power Grotesk 1 Medium"/>
                <a:sym typeface="Power Grotesk 1 Medium"/>
              </a:rPr>
              <a:t>Wichtige Mikronährstoffe</a:t>
            </a:r>
          </a:p>
        </p:txBody>
      </p:sp>
      <p:sp>
        <p:nvSpPr>
          <p:cNvPr name="TextBox 8" id="8"/>
          <p:cNvSpPr txBox="true"/>
          <p:nvPr/>
        </p:nvSpPr>
        <p:spPr>
          <a:xfrm rot="0">
            <a:off x="119704" y="1660957"/>
            <a:ext cx="4791845" cy="4205982"/>
          </a:xfrm>
          <a:prstGeom prst="rect">
            <a:avLst/>
          </a:prstGeom>
        </p:spPr>
        <p:txBody>
          <a:bodyPr anchor="t" rtlCol="false" tIns="0" lIns="0" bIns="0" rIns="0">
            <a:spAutoFit/>
          </a:bodyPr>
          <a:lstStyle/>
          <a:p>
            <a:pPr algn="l" marL="431799" indent="-215899" lvl="1">
              <a:lnSpc>
                <a:spcPts val="2799"/>
              </a:lnSpc>
              <a:buFont typeface="Arial"/>
              <a:buChar char="•"/>
            </a:pPr>
            <a:r>
              <a:rPr lang="en-US" sz="1999">
                <a:solidFill>
                  <a:srgbClr val="000000"/>
                </a:solidFill>
                <a:latin typeface="Geist 1"/>
                <a:ea typeface="Geist 1"/>
                <a:cs typeface="Geist 1"/>
                <a:sym typeface="Geist 1"/>
              </a:rPr>
              <a:t>Eisen</a:t>
            </a:r>
          </a:p>
          <a:p>
            <a:pPr algn="l" marL="431799" indent="-215899" lvl="1">
              <a:lnSpc>
                <a:spcPts val="2799"/>
              </a:lnSpc>
              <a:buFont typeface="Arial"/>
              <a:buChar char="•"/>
            </a:pPr>
            <a:r>
              <a:rPr lang="en-US" sz="1999">
                <a:solidFill>
                  <a:srgbClr val="000000"/>
                </a:solidFill>
                <a:latin typeface="Geist 1"/>
                <a:ea typeface="Geist 1"/>
                <a:cs typeface="Geist 1"/>
                <a:sym typeface="Geist 1"/>
              </a:rPr>
              <a:t>Selen, Jod</a:t>
            </a:r>
          </a:p>
          <a:p>
            <a:pPr algn="l" marL="431799" indent="-215899" lvl="1">
              <a:lnSpc>
                <a:spcPts val="2799"/>
              </a:lnSpc>
              <a:buFont typeface="Arial"/>
              <a:buChar char="•"/>
            </a:pPr>
            <a:r>
              <a:rPr lang="en-US" sz="1999">
                <a:solidFill>
                  <a:srgbClr val="000000"/>
                </a:solidFill>
                <a:latin typeface="Geist 1"/>
                <a:ea typeface="Geist 1"/>
                <a:cs typeface="Geist 1"/>
                <a:sym typeface="Geist 1"/>
              </a:rPr>
              <a:t>Magnesium</a:t>
            </a:r>
          </a:p>
          <a:p>
            <a:pPr algn="l" marL="431799" indent="-215899" lvl="1">
              <a:lnSpc>
                <a:spcPts val="2799"/>
              </a:lnSpc>
              <a:buFont typeface="Arial"/>
              <a:buChar char="•"/>
            </a:pPr>
            <a:r>
              <a:rPr lang="en-US" sz="1999">
                <a:solidFill>
                  <a:srgbClr val="000000"/>
                </a:solidFill>
                <a:latin typeface="Geist 1"/>
                <a:ea typeface="Geist 1"/>
                <a:cs typeface="Geist 1"/>
                <a:sym typeface="Geist 1"/>
              </a:rPr>
              <a:t>Zink</a:t>
            </a:r>
          </a:p>
          <a:p>
            <a:pPr algn="l" marL="431799" indent="-215899" lvl="1">
              <a:lnSpc>
                <a:spcPts val="2799"/>
              </a:lnSpc>
              <a:buFont typeface="Arial"/>
              <a:buChar char="•"/>
            </a:pPr>
            <a:r>
              <a:rPr lang="en-US" sz="1999">
                <a:solidFill>
                  <a:srgbClr val="000000"/>
                </a:solidFill>
                <a:latin typeface="Geist 1"/>
                <a:ea typeface="Geist 1"/>
                <a:cs typeface="Geist 1"/>
                <a:sym typeface="Geist 1"/>
              </a:rPr>
              <a:t>Calcium</a:t>
            </a:r>
          </a:p>
          <a:p>
            <a:pPr algn="l" marL="431799" indent="-215899" lvl="1">
              <a:lnSpc>
                <a:spcPts val="2799"/>
              </a:lnSpc>
              <a:buFont typeface="Arial"/>
              <a:buChar char="•"/>
            </a:pPr>
            <a:r>
              <a:rPr lang="en-US" sz="1999">
                <a:solidFill>
                  <a:srgbClr val="000000"/>
                </a:solidFill>
                <a:latin typeface="Geist 1"/>
                <a:ea typeface="Geist 1"/>
                <a:cs typeface="Geist 1"/>
                <a:sym typeface="Geist 1"/>
              </a:rPr>
              <a:t>B-Vitamine</a:t>
            </a:r>
          </a:p>
          <a:p>
            <a:pPr algn="l" marL="431799" indent="-215899" lvl="1">
              <a:lnSpc>
                <a:spcPts val="2799"/>
              </a:lnSpc>
              <a:buFont typeface="Arial"/>
              <a:buChar char="•"/>
            </a:pPr>
            <a:r>
              <a:rPr lang="en-US" sz="1999">
                <a:solidFill>
                  <a:srgbClr val="000000"/>
                </a:solidFill>
                <a:latin typeface="Geist 1"/>
                <a:ea typeface="Geist 1"/>
                <a:cs typeface="Geist 1"/>
                <a:sym typeface="Geist 1"/>
              </a:rPr>
              <a:t>Vitamin C</a:t>
            </a:r>
          </a:p>
          <a:p>
            <a:pPr algn="l" marL="431799" indent="-215899" lvl="1">
              <a:lnSpc>
                <a:spcPts val="2799"/>
              </a:lnSpc>
              <a:buFont typeface="Arial"/>
              <a:buChar char="•"/>
            </a:pPr>
            <a:r>
              <a:rPr lang="en-US" sz="1999">
                <a:solidFill>
                  <a:srgbClr val="000000"/>
                </a:solidFill>
                <a:latin typeface="Geist 1"/>
                <a:ea typeface="Geist 1"/>
                <a:cs typeface="Geist 1"/>
                <a:sym typeface="Geist 1"/>
              </a:rPr>
              <a:t>Vitamin D, K2, Bor</a:t>
            </a:r>
          </a:p>
          <a:p>
            <a:pPr algn="l" marL="431799" indent="-215899" lvl="1">
              <a:lnSpc>
                <a:spcPts val="2799"/>
              </a:lnSpc>
              <a:buFont typeface="Arial"/>
              <a:buChar char="•"/>
            </a:pPr>
            <a:r>
              <a:rPr lang="en-US" sz="1999">
                <a:solidFill>
                  <a:srgbClr val="000000"/>
                </a:solidFill>
                <a:latin typeface="Geist 1"/>
                <a:ea typeface="Geist 1"/>
                <a:cs typeface="Geist 1"/>
                <a:sym typeface="Geist 1"/>
              </a:rPr>
              <a:t>Omega-3-Fettsäuren (EPA, DHA)</a:t>
            </a:r>
          </a:p>
          <a:p>
            <a:pPr algn="l" marL="431799" indent="-215899" lvl="1">
              <a:lnSpc>
                <a:spcPts val="2799"/>
              </a:lnSpc>
              <a:buFont typeface="Arial"/>
              <a:buChar char="•"/>
            </a:pPr>
            <a:r>
              <a:rPr lang="en-US" sz="1999">
                <a:solidFill>
                  <a:srgbClr val="000000"/>
                </a:solidFill>
                <a:latin typeface="Geist 1"/>
                <a:ea typeface="Geist 1"/>
                <a:cs typeface="Geist 1"/>
                <a:sym typeface="Geist 1"/>
              </a:rPr>
              <a:t>L-Tryptophan</a:t>
            </a:r>
          </a:p>
          <a:p>
            <a:pPr algn="l" marL="431799" indent="-215899" lvl="1">
              <a:lnSpc>
                <a:spcPts val="2799"/>
              </a:lnSpc>
              <a:buFont typeface="Arial"/>
              <a:buChar char="•"/>
            </a:pPr>
            <a:r>
              <a:rPr lang="en-US" sz="1999">
                <a:solidFill>
                  <a:srgbClr val="000000"/>
                </a:solidFill>
                <a:latin typeface="Geist 1"/>
                <a:ea typeface="Geist 1"/>
                <a:cs typeface="Geist 1"/>
                <a:sym typeface="Geist 1"/>
              </a:rPr>
              <a:t>Protein/ Aminosäuren</a:t>
            </a:r>
          </a:p>
          <a:p>
            <a:pPr algn="l" marL="431799" indent="-215899" lvl="1">
              <a:lnSpc>
                <a:spcPts val="2799"/>
              </a:lnSpc>
              <a:buFont typeface="Arial"/>
              <a:buChar char="•"/>
            </a:pPr>
            <a:r>
              <a:rPr lang="en-US" sz="1999">
                <a:solidFill>
                  <a:srgbClr val="000000"/>
                </a:solidFill>
                <a:latin typeface="Geist 1"/>
                <a:ea typeface="Geist 1"/>
                <a:cs typeface="Geist 1"/>
                <a:sym typeface="Geist 1"/>
              </a:rPr>
              <a:t>Kreatin</a:t>
            </a:r>
          </a:p>
        </p:txBody>
      </p:sp>
      <p:grpSp>
        <p:nvGrpSpPr>
          <p:cNvPr name="Group 9" id="9"/>
          <p:cNvGrpSpPr/>
          <p:nvPr/>
        </p:nvGrpSpPr>
        <p:grpSpPr>
          <a:xfrm rot="0">
            <a:off x="10141079" y="2050126"/>
            <a:ext cx="8375821" cy="8553927"/>
            <a:chOff x="0" y="0"/>
            <a:chExt cx="2205977" cy="2252886"/>
          </a:xfrm>
        </p:grpSpPr>
        <p:sp>
          <p:nvSpPr>
            <p:cNvPr name="Freeform 10" id="10"/>
            <p:cNvSpPr/>
            <p:nvPr/>
          </p:nvSpPr>
          <p:spPr>
            <a:xfrm flipH="false" flipV="false" rot="0">
              <a:off x="0" y="0"/>
              <a:ext cx="2205977" cy="2252886"/>
            </a:xfrm>
            <a:custGeom>
              <a:avLst/>
              <a:gdLst/>
              <a:ahLst/>
              <a:cxnLst/>
              <a:rect r="r" b="b" t="t" l="l"/>
              <a:pathLst>
                <a:path h="2252886" w="2205977">
                  <a:moveTo>
                    <a:pt x="0" y="0"/>
                  </a:moveTo>
                  <a:lnTo>
                    <a:pt x="2205977" y="0"/>
                  </a:lnTo>
                  <a:lnTo>
                    <a:pt x="2205977" y="2252886"/>
                  </a:lnTo>
                  <a:lnTo>
                    <a:pt x="0" y="2252886"/>
                  </a:lnTo>
                  <a:close/>
                </a:path>
              </a:pathLst>
            </a:custGeom>
            <a:solidFill>
              <a:srgbClr val="768E79">
                <a:alpha val="60000"/>
              </a:srgbClr>
            </a:solidFill>
          </p:spPr>
        </p:sp>
        <p:sp>
          <p:nvSpPr>
            <p:cNvPr name="TextBox 11" id="11"/>
            <p:cNvSpPr txBox="true"/>
            <p:nvPr/>
          </p:nvSpPr>
          <p:spPr>
            <a:xfrm>
              <a:off x="0" y="-38100"/>
              <a:ext cx="2205977" cy="2290986"/>
            </a:xfrm>
            <a:prstGeom prst="rect">
              <a:avLst/>
            </a:prstGeom>
          </p:spPr>
          <p:txBody>
            <a:bodyPr anchor="ctr" rtlCol="false" tIns="50800" lIns="50800" bIns="50800" rIns="50800"/>
            <a:lstStyle/>
            <a:p>
              <a:pPr algn="ctr">
                <a:lnSpc>
                  <a:spcPts val="3499"/>
                </a:lnSpc>
              </a:pPr>
            </a:p>
          </p:txBody>
        </p:sp>
      </p:grpSp>
      <p:sp>
        <p:nvSpPr>
          <p:cNvPr name="TextBox 12" id="12"/>
          <p:cNvSpPr txBox="true"/>
          <p:nvPr/>
        </p:nvSpPr>
        <p:spPr>
          <a:xfrm rot="0">
            <a:off x="10141079" y="1873795"/>
            <a:ext cx="2772131" cy="571501"/>
          </a:xfrm>
          <a:prstGeom prst="rect">
            <a:avLst/>
          </a:prstGeom>
        </p:spPr>
        <p:txBody>
          <a:bodyPr anchor="t" rtlCol="false" tIns="0" lIns="0" bIns="0" rIns="0">
            <a:spAutoFit/>
          </a:bodyPr>
          <a:lstStyle/>
          <a:p>
            <a:pPr algn="l">
              <a:lnSpc>
                <a:spcPts val="4199"/>
              </a:lnSpc>
            </a:pPr>
            <a:r>
              <a:rPr lang="en-US" sz="2999" b="true">
                <a:solidFill>
                  <a:srgbClr val="E7EEC0"/>
                </a:solidFill>
                <a:latin typeface="Power Grotesk 1 Medium"/>
                <a:ea typeface="Power Grotesk 1 Medium"/>
                <a:cs typeface="Power Grotesk 1 Medium"/>
                <a:sym typeface="Power Grotesk 1 Medium"/>
              </a:rPr>
              <a:t>Blutwerte</a:t>
            </a:r>
          </a:p>
        </p:txBody>
      </p:sp>
      <p:sp>
        <p:nvSpPr>
          <p:cNvPr name="TextBox 13" id="13"/>
          <p:cNvSpPr txBox="true"/>
          <p:nvPr/>
        </p:nvSpPr>
        <p:spPr>
          <a:xfrm rot="0">
            <a:off x="10141079" y="2745797"/>
            <a:ext cx="7939391" cy="2444904"/>
          </a:xfrm>
          <a:prstGeom prst="rect">
            <a:avLst/>
          </a:prstGeom>
        </p:spPr>
        <p:txBody>
          <a:bodyPr anchor="t" rtlCol="false" tIns="0" lIns="0" bIns="0" rIns="0">
            <a:spAutoFit/>
          </a:bodyPr>
          <a:lstStyle/>
          <a:p>
            <a:pPr algn="l" marL="431799" indent="-215899" lvl="1">
              <a:lnSpc>
                <a:spcPts val="2799"/>
              </a:lnSpc>
              <a:buFont typeface="Arial"/>
              <a:buChar char="•"/>
            </a:pPr>
            <a:r>
              <a:rPr lang="en-US" sz="1999">
                <a:solidFill>
                  <a:srgbClr val="E7EEC0"/>
                </a:solidFill>
                <a:latin typeface="Geist 1"/>
                <a:ea typeface="Geist 1"/>
                <a:cs typeface="Geist 1"/>
                <a:sym typeface="Geist 1"/>
              </a:rPr>
              <a:t>Eisen und Ferritin</a:t>
            </a:r>
          </a:p>
          <a:p>
            <a:pPr algn="l" marL="431799" indent="-215899" lvl="1">
              <a:lnSpc>
                <a:spcPts val="2799"/>
              </a:lnSpc>
              <a:buFont typeface="Arial"/>
              <a:buChar char="•"/>
            </a:pPr>
            <a:r>
              <a:rPr lang="en-US" sz="1999">
                <a:solidFill>
                  <a:srgbClr val="E7EEC0"/>
                </a:solidFill>
                <a:latin typeface="Geist 1"/>
                <a:ea typeface="Geist 1"/>
                <a:cs typeface="Geist 1"/>
                <a:sym typeface="Geist 1"/>
              </a:rPr>
              <a:t>Magnesium, Zink, Selen (Vollblut)</a:t>
            </a:r>
          </a:p>
          <a:p>
            <a:pPr algn="l" marL="431799" indent="-215899" lvl="1">
              <a:lnSpc>
                <a:spcPts val="2799"/>
              </a:lnSpc>
              <a:buFont typeface="Arial"/>
              <a:buChar char="•"/>
            </a:pPr>
            <a:r>
              <a:rPr lang="en-US" sz="1999">
                <a:solidFill>
                  <a:srgbClr val="E7EEC0"/>
                </a:solidFill>
                <a:latin typeface="Geist 1"/>
                <a:ea typeface="Geist 1"/>
                <a:cs typeface="Geist 1"/>
                <a:sym typeface="Geist 1"/>
              </a:rPr>
              <a:t>Vitamin B6</a:t>
            </a:r>
          </a:p>
          <a:p>
            <a:pPr algn="l" marL="431799" indent="-215899" lvl="1">
              <a:lnSpc>
                <a:spcPts val="2799"/>
              </a:lnSpc>
              <a:buFont typeface="Arial"/>
              <a:buChar char="•"/>
            </a:pPr>
            <a:r>
              <a:rPr lang="en-US" sz="1999">
                <a:solidFill>
                  <a:srgbClr val="E7EEC0"/>
                </a:solidFill>
                <a:latin typeface="Geist 1"/>
                <a:ea typeface="Geist 1"/>
                <a:cs typeface="Geist 1"/>
                <a:sym typeface="Geist 1"/>
              </a:rPr>
              <a:t>Vitamin D</a:t>
            </a:r>
          </a:p>
          <a:p>
            <a:pPr algn="l" marL="431799" indent="-215899" lvl="1">
              <a:lnSpc>
                <a:spcPts val="2799"/>
              </a:lnSpc>
              <a:buFont typeface="Arial"/>
              <a:buChar char="•"/>
            </a:pPr>
            <a:r>
              <a:rPr lang="en-US" sz="1999">
                <a:solidFill>
                  <a:srgbClr val="E7EEC0"/>
                </a:solidFill>
                <a:latin typeface="Geist 1"/>
                <a:ea typeface="Geist 1"/>
                <a:cs typeface="Geist 1"/>
                <a:sym typeface="Geist 1"/>
              </a:rPr>
              <a:t>Omega-3-Fettsäuren (Fettsäureprofil)</a:t>
            </a:r>
          </a:p>
          <a:p>
            <a:pPr algn="l" marL="431799" indent="-215899" lvl="1">
              <a:lnSpc>
                <a:spcPts val="2799"/>
              </a:lnSpc>
              <a:buFont typeface="Arial"/>
              <a:buChar char="•"/>
            </a:pPr>
            <a:r>
              <a:rPr lang="en-US" sz="1999">
                <a:solidFill>
                  <a:srgbClr val="E7EEC0"/>
                </a:solidFill>
                <a:latin typeface="Geist 1"/>
                <a:ea typeface="Geist 1"/>
                <a:cs typeface="Geist 1"/>
                <a:sym typeface="Geist 1"/>
              </a:rPr>
              <a:t>Schilddrüsenwerte: TSH, fT3, fT4 und ggf Antikörper</a:t>
            </a:r>
          </a:p>
          <a:p>
            <a:pPr algn="l">
              <a:lnSpc>
                <a:spcPts val="2799"/>
              </a:lnSpc>
            </a:pPr>
          </a:p>
        </p:txBody>
      </p:sp>
      <p:sp>
        <p:nvSpPr>
          <p:cNvPr name="TextBox 14" id="14"/>
          <p:cNvSpPr txBox="true"/>
          <p:nvPr/>
        </p:nvSpPr>
        <p:spPr>
          <a:xfrm rot="0">
            <a:off x="10141079" y="5761452"/>
            <a:ext cx="4798573" cy="918912"/>
          </a:xfrm>
          <a:prstGeom prst="rect">
            <a:avLst/>
          </a:prstGeom>
        </p:spPr>
        <p:txBody>
          <a:bodyPr anchor="t" rtlCol="false" tIns="0" lIns="0" bIns="0" rIns="0">
            <a:spAutoFit/>
          </a:bodyPr>
          <a:lstStyle/>
          <a:p>
            <a:pPr algn="l">
              <a:lnSpc>
                <a:spcPts val="4059"/>
              </a:lnSpc>
            </a:pPr>
            <a:r>
              <a:rPr lang="en-US" sz="2899">
                <a:solidFill>
                  <a:srgbClr val="E7EEC0"/>
                </a:solidFill>
                <a:latin typeface="Power Grotesk 1 Medium"/>
                <a:ea typeface="Power Grotesk 1 Medium"/>
                <a:cs typeface="Power Grotesk 1 Medium"/>
                <a:sym typeface="Power Grotesk 1 Medium"/>
              </a:rPr>
              <a:t>Hormone</a:t>
            </a:r>
          </a:p>
          <a:p>
            <a:pPr algn="l">
              <a:lnSpc>
                <a:spcPts val="2799"/>
              </a:lnSpc>
            </a:pPr>
          </a:p>
        </p:txBody>
      </p:sp>
      <p:sp>
        <p:nvSpPr>
          <p:cNvPr name="TextBox 15" id="15"/>
          <p:cNvSpPr txBox="true"/>
          <p:nvPr/>
        </p:nvSpPr>
        <p:spPr>
          <a:xfrm rot="0">
            <a:off x="10141079" y="6579844"/>
            <a:ext cx="8061435" cy="3673475"/>
          </a:xfrm>
          <a:prstGeom prst="rect">
            <a:avLst/>
          </a:prstGeom>
        </p:spPr>
        <p:txBody>
          <a:bodyPr anchor="t" rtlCol="false" tIns="0" lIns="0" bIns="0" rIns="0">
            <a:spAutoFit/>
          </a:bodyPr>
          <a:lstStyle/>
          <a:p>
            <a:pPr algn="l" marL="431799" indent="-215899" lvl="1">
              <a:lnSpc>
                <a:spcPts val="2799"/>
              </a:lnSpc>
              <a:buFont typeface="Arial"/>
              <a:buChar char="•"/>
            </a:pPr>
            <a:r>
              <a:rPr lang="en-US" b="true" sz="1999">
                <a:solidFill>
                  <a:srgbClr val="E7EEC0"/>
                </a:solidFill>
                <a:latin typeface="Geist 1 Semi-Bold"/>
                <a:ea typeface="Geist 1 Semi-Bold"/>
                <a:cs typeface="Geist 1 Semi-Bold"/>
                <a:sym typeface="Geist 1 Semi-Bold"/>
              </a:rPr>
              <a:t>Estradiol</a:t>
            </a:r>
            <a:r>
              <a:rPr lang="en-US" sz="1999">
                <a:solidFill>
                  <a:srgbClr val="E7EEC0"/>
                </a:solidFill>
                <a:latin typeface="Geist 1"/>
                <a:ea typeface="Geist 1"/>
                <a:cs typeface="Geist 1"/>
                <a:sym typeface="Geist 1"/>
              </a:rPr>
              <a:t>, optimalerweise am 2. bis 5. Tag des Zyklus</a:t>
            </a:r>
          </a:p>
          <a:p>
            <a:pPr algn="l" marL="431799" indent="-215899" lvl="1">
              <a:lnSpc>
                <a:spcPts val="2799"/>
              </a:lnSpc>
              <a:buFont typeface="Arial"/>
              <a:buChar char="•"/>
            </a:pPr>
            <a:r>
              <a:rPr lang="en-US" b="true" sz="1999">
                <a:solidFill>
                  <a:srgbClr val="E7EEC0"/>
                </a:solidFill>
                <a:latin typeface="Geist 1 Semi-Bold"/>
                <a:ea typeface="Geist 1 Semi-Bold"/>
                <a:cs typeface="Geist 1 Semi-Bold"/>
                <a:sym typeface="Geist 1 Semi-Bold"/>
              </a:rPr>
              <a:t>Progesteron</a:t>
            </a:r>
            <a:r>
              <a:rPr lang="en-US" sz="1999">
                <a:solidFill>
                  <a:srgbClr val="E7EEC0"/>
                </a:solidFill>
                <a:latin typeface="Geist 1"/>
                <a:ea typeface="Geist 1"/>
                <a:cs typeface="Geist 1"/>
                <a:sym typeface="Geist 1"/>
              </a:rPr>
              <a:t>, optimalerweise zwischen dem 20. und 25. Tag </a:t>
            </a:r>
          </a:p>
          <a:p>
            <a:pPr algn="l" marL="431799" indent="-215899" lvl="1">
              <a:lnSpc>
                <a:spcPts val="2799"/>
              </a:lnSpc>
              <a:buFont typeface="Arial"/>
              <a:buChar char="•"/>
            </a:pPr>
            <a:r>
              <a:rPr lang="en-US" b="true" sz="1999">
                <a:solidFill>
                  <a:srgbClr val="E7EEC0"/>
                </a:solidFill>
                <a:latin typeface="Geist 1 Semi-Bold"/>
                <a:ea typeface="Geist 1 Semi-Bold"/>
                <a:cs typeface="Geist 1 Semi-Bold"/>
                <a:sym typeface="Geist 1 Semi-Bold"/>
              </a:rPr>
              <a:t>FSH</a:t>
            </a:r>
            <a:r>
              <a:rPr lang="en-US" sz="1999">
                <a:solidFill>
                  <a:srgbClr val="E7EEC0"/>
                </a:solidFill>
                <a:latin typeface="Geist 1"/>
                <a:ea typeface="Geist 1"/>
                <a:cs typeface="Geist 1"/>
                <a:sym typeface="Geist 1"/>
              </a:rPr>
              <a:t>, 2. bis 5. Tag des Zyklus zusammen mit LH</a:t>
            </a:r>
          </a:p>
          <a:p>
            <a:pPr algn="l" marL="431799" indent="-215899" lvl="1">
              <a:lnSpc>
                <a:spcPts val="2799"/>
              </a:lnSpc>
              <a:buFont typeface="Arial"/>
              <a:buChar char="•"/>
            </a:pPr>
            <a:r>
              <a:rPr lang="en-US" b="true" sz="1999">
                <a:solidFill>
                  <a:srgbClr val="E7EEC0"/>
                </a:solidFill>
                <a:latin typeface="Geist 1 Semi-Bold"/>
                <a:ea typeface="Geist 1 Semi-Bold"/>
                <a:cs typeface="Geist 1 Semi-Bold"/>
                <a:sym typeface="Geist 1 Semi-Bold"/>
              </a:rPr>
              <a:t>LH</a:t>
            </a:r>
            <a:r>
              <a:rPr lang="en-US" sz="1999">
                <a:solidFill>
                  <a:srgbClr val="E7EEC0"/>
                </a:solidFill>
                <a:latin typeface="Geist 1"/>
                <a:ea typeface="Geist 1"/>
                <a:cs typeface="Geist 1"/>
                <a:sym typeface="Geist 1"/>
              </a:rPr>
              <a:t>, 2. bis 5. Tag des Zyklus zusammen mit FSH</a:t>
            </a:r>
          </a:p>
          <a:p>
            <a:pPr algn="l" marL="431799" indent="-215899" lvl="1">
              <a:lnSpc>
                <a:spcPts val="2799"/>
              </a:lnSpc>
              <a:buFont typeface="Arial"/>
              <a:buChar char="•"/>
            </a:pPr>
            <a:r>
              <a:rPr lang="en-US" b="true" sz="1999">
                <a:solidFill>
                  <a:srgbClr val="E7EEC0"/>
                </a:solidFill>
                <a:latin typeface="Geist 1 Semi-Bold"/>
                <a:ea typeface="Geist 1 Semi-Bold"/>
                <a:cs typeface="Geist 1 Semi-Bold"/>
                <a:sym typeface="Geist 1 Semi-Bold"/>
              </a:rPr>
              <a:t>Testosteron</a:t>
            </a:r>
            <a:r>
              <a:rPr lang="en-US" sz="1999">
                <a:solidFill>
                  <a:srgbClr val="E7EEC0"/>
                </a:solidFill>
                <a:latin typeface="Geist 1"/>
                <a:ea typeface="Geist 1"/>
                <a:cs typeface="Geist 1"/>
                <a:sym typeface="Geist 1"/>
              </a:rPr>
              <a:t>, kann jederzeit gemessen werden</a:t>
            </a:r>
          </a:p>
          <a:p>
            <a:pPr algn="l" marL="431799" indent="-215899" lvl="1">
              <a:lnSpc>
                <a:spcPts val="2799"/>
              </a:lnSpc>
              <a:buFont typeface="Arial"/>
              <a:buChar char="•"/>
            </a:pPr>
            <a:r>
              <a:rPr lang="en-US" b="true" sz="1999">
                <a:solidFill>
                  <a:srgbClr val="E7EEC0"/>
                </a:solidFill>
                <a:latin typeface="Geist 1 Semi-Bold"/>
                <a:ea typeface="Geist 1 Semi-Bold"/>
                <a:cs typeface="Geist 1 Semi-Bold"/>
                <a:sym typeface="Geist 1 Semi-Bold"/>
              </a:rPr>
              <a:t>Prolaktin</a:t>
            </a:r>
            <a:r>
              <a:rPr lang="en-US" sz="1999">
                <a:solidFill>
                  <a:srgbClr val="E7EEC0"/>
                </a:solidFill>
                <a:latin typeface="Geist 1"/>
                <a:ea typeface="Geist 1"/>
                <a:cs typeface="Geist 1"/>
                <a:sym typeface="Geist 1"/>
              </a:rPr>
              <a:t>, kann jederzeit gemessen werden</a:t>
            </a:r>
          </a:p>
          <a:p>
            <a:pPr algn="l">
              <a:lnSpc>
                <a:spcPts val="2799"/>
              </a:lnSpc>
            </a:pPr>
          </a:p>
          <a:p>
            <a:pPr algn="l">
              <a:lnSpc>
                <a:spcPts val="4199"/>
              </a:lnSpc>
            </a:pPr>
            <a:r>
              <a:rPr lang="en-US" sz="2999" b="true">
                <a:solidFill>
                  <a:srgbClr val="E7EEC0"/>
                </a:solidFill>
                <a:latin typeface="Power Grotesk 1 Medium"/>
                <a:ea typeface="Power Grotesk 1 Medium"/>
                <a:cs typeface="Power Grotesk 1 Medium"/>
                <a:sym typeface="Power Grotesk 1 Medium"/>
              </a:rPr>
              <a:t>Untersuchungen: </a:t>
            </a:r>
          </a:p>
          <a:p>
            <a:pPr algn="l">
              <a:lnSpc>
                <a:spcPts val="2799"/>
              </a:lnSpc>
            </a:pPr>
            <a:r>
              <a:rPr lang="en-US" sz="1999" b="true">
                <a:solidFill>
                  <a:srgbClr val="E7EEC0"/>
                </a:solidFill>
                <a:latin typeface="Geist 1 Semi-Bold"/>
                <a:ea typeface="Geist 1 Semi-Bold"/>
                <a:cs typeface="Geist 1 Semi-Bold"/>
                <a:sym typeface="Geist 1 Semi-Bold"/>
              </a:rPr>
              <a:t>Ultraschall der Schilddrüse</a:t>
            </a:r>
            <a:r>
              <a:rPr lang="en-US" sz="1999">
                <a:solidFill>
                  <a:srgbClr val="E7EEC0"/>
                </a:solidFill>
                <a:latin typeface="Geist 1"/>
                <a:ea typeface="Geist 1"/>
                <a:cs typeface="Geist 1"/>
                <a:sym typeface="Geist 1"/>
              </a:rPr>
              <a:t>, </a:t>
            </a:r>
            <a:r>
              <a:rPr lang="en-US" sz="1999" b="true">
                <a:solidFill>
                  <a:srgbClr val="E7EEC0"/>
                </a:solidFill>
                <a:latin typeface="Geist 1 Semi-Bold"/>
                <a:ea typeface="Geist 1 Semi-Bold"/>
                <a:cs typeface="Geist 1 Semi-Bold"/>
                <a:sym typeface="Geist 1 Semi-Bold"/>
              </a:rPr>
              <a:t>DEXA-Scan</a:t>
            </a:r>
          </a:p>
          <a:p>
            <a:pPr algn="l">
              <a:lnSpc>
                <a:spcPts val="2799"/>
              </a:lnSpc>
            </a:pPr>
          </a:p>
        </p:txBody>
      </p:sp>
      <p:sp>
        <p:nvSpPr>
          <p:cNvPr name="TextBox 16" id="16"/>
          <p:cNvSpPr txBox="true"/>
          <p:nvPr/>
        </p:nvSpPr>
        <p:spPr>
          <a:xfrm rot="0">
            <a:off x="2198061" y="277997"/>
            <a:ext cx="13891878" cy="661035"/>
          </a:xfrm>
          <a:prstGeom prst="rect">
            <a:avLst/>
          </a:prstGeom>
        </p:spPr>
        <p:txBody>
          <a:bodyPr anchor="t" rtlCol="false" tIns="0" lIns="0" bIns="0" rIns="0">
            <a:spAutoFit/>
          </a:bodyPr>
          <a:lstStyle/>
          <a:p>
            <a:pPr algn="ctr">
              <a:lnSpc>
                <a:spcPts val="4410"/>
              </a:lnSpc>
            </a:pPr>
            <a:r>
              <a:rPr lang="en-US" sz="4200">
                <a:solidFill>
                  <a:srgbClr val="1E352E"/>
                </a:solidFill>
                <a:latin typeface="Power Grotesk 1 Medium"/>
                <a:ea typeface="Power Grotesk 1 Medium"/>
                <a:cs typeface="Power Grotesk 1 Medium"/>
                <a:sym typeface="Power Grotesk 1 Medium"/>
              </a:rPr>
              <a:t>Mikronährstoffe und Blutwerte </a:t>
            </a:r>
          </a:p>
        </p:txBody>
      </p:sp>
      <p:sp>
        <p:nvSpPr>
          <p:cNvPr name="Freeform 17" id="17"/>
          <p:cNvSpPr/>
          <p:nvPr/>
        </p:nvSpPr>
        <p:spPr>
          <a:xfrm flipH="false" flipV="false" rot="0">
            <a:off x="17451211" y="111841"/>
            <a:ext cx="697546" cy="827265"/>
          </a:xfrm>
          <a:custGeom>
            <a:avLst/>
            <a:gdLst/>
            <a:ahLst/>
            <a:cxnLst/>
            <a:rect r="r" b="b" t="t" l="l"/>
            <a:pathLst>
              <a:path h="827265" w="697546">
                <a:moveTo>
                  <a:pt x="0" y="0"/>
                </a:moveTo>
                <a:lnTo>
                  <a:pt x="697546" y="0"/>
                </a:lnTo>
                <a:lnTo>
                  <a:pt x="697546" y="827265"/>
                </a:lnTo>
                <a:lnTo>
                  <a:pt x="0" y="827265"/>
                </a:lnTo>
                <a:lnTo>
                  <a:pt x="0" y="0"/>
                </a:lnTo>
                <a:close/>
              </a:path>
            </a:pathLst>
          </a:custGeom>
          <a:blipFill>
            <a:blip r:embed="rId4"/>
            <a:stretch>
              <a:fillRect l="0" t="0" r="0" b="0"/>
            </a:stretch>
          </a:blipFill>
        </p:spPr>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1E352E"/>
        </a:solidFill>
      </p:bgPr>
    </p:bg>
    <p:spTree>
      <p:nvGrpSpPr>
        <p:cNvPr id="1" name=""/>
        <p:cNvGrpSpPr/>
        <p:nvPr/>
      </p:nvGrpSpPr>
      <p:grpSpPr>
        <a:xfrm>
          <a:off x="0" y="0"/>
          <a:ext cx="0" cy="0"/>
          <a:chOff x="0" y="0"/>
          <a:chExt cx="0" cy="0"/>
        </a:xfrm>
      </p:grpSpPr>
      <p:grpSp>
        <p:nvGrpSpPr>
          <p:cNvPr name="Group 2" id="2"/>
          <p:cNvGrpSpPr/>
          <p:nvPr/>
        </p:nvGrpSpPr>
        <p:grpSpPr>
          <a:xfrm rot="0">
            <a:off x="9820395" y="4236069"/>
            <a:ext cx="114300" cy="114300"/>
            <a:chOff x="0" y="0"/>
            <a:chExt cx="152400" cy="152400"/>
          </a:xfrm>
        </p:grpSpPr>
        <p:sp>
          <p:nvSpPr>
            <p:cNvPr name="Freeform 3" id="3"/>
            <p:cNvSpPr/>
            <p:nvPr/>
          </p:nvSpPr>
          <p:spPr>
            <a:xfrm flipH="false" flipV="false" rot="0">
              <a:off x="0" y="0"/>
              <a:ext cx="152400" cy="152400"/>
            </a:xfrm>
            <a:custGeom>
              <a:avLst/>
              <a:gdLst/>
              <a:ahLst/>
              <a:cxnLst/>
              <a:rect r="r" b="b" t="t" l="l"/>
              <a:pathLst>
                <a:path h="152400" w="152400">
                  <a:moveTo>
                    <a:pt x="76200" y="0"/>
                  </a:moveTo>
                  <a:cubicBezTo>
                    <a:pt x="34116" y="0"/>
                    <a:pt x="0" y="34116"/>
                    <a:pt x="0" y="76200"/>
                  </a:cubicBezTo>
                  <a:cubicBezTo>
                    <a:pt x="0" y="118284"/>
                    <a:pt x="34116" y="152400"/>
                    <a:pt x="76200" y="152400"/>
                  </a:cubicBezTo>
                  <a:cubicBezTo>
                    <a:pt x="118284" y="152400"/>
                    <a:pt x="152400" y="118284"/>
                    <a:pt x="152400" y="76200"/>
                  </a:cubicBezTo>
                  <a:cubicBezTo>
                    <a:pt x="152400" y="34116"/>
                    <a:pt x="118284" y="0"/>
                    <a:pt x="76200" y="0"/>
                  </a:cubicBezTo>
                  <a:close/>
                </a:path>
              </a:pathLst>
            </a:custGeom>
            <a:solidFill>
              <a:srgbClr val="EC64A1"/>
            </a:solidFill>
          </p:spPr>
        </p:sp>
      </p:grpSp>
      <p:grpSp>
        <p:nvGrpSpPr>
          <p:cNvPr name="Group 4" id="4"/>
          <p:cNvGrpSpPr/>
          <p:nvPr/>
        </p:nvGrpSpPr>
        <p:grpSpPr>
          <a:xfrm rot="0">
            <a:off x="9820395" y="3378819"/>
            <a:ext cx="114300" cy="114300"/>
            <a:chOff x="0" y="0"/>
            <a:chExt cx="152400" cy="152400"/>
          </a:xfrm>
        </p:grpSpPr>
        <p:sp>
          <p:nvSpPr>
            <p:cNvPr name="Freeform 5" id="5"/>
            <p:cNvSpPr/>
            <p:nvPr/>
          </p:nvSpPr>
          <p:spPr>
            <a:xfrm flipH="false" flipV="false" rot="0">
              <a:off x="0" y="0"/>
              <a:ext cx="152400" cy="152400"/>
            </a:xfrm>
            <a:custGeom>
              <a:avLst/>
              <a:gdLst/>
              <a:ahLst/>
              <a:cxnLst/>
              <a:rect r="r" b="b" t="t" l="l"/>
              <a:pathLst>
                <a:path h="152400" w="152400">
                  <a:moveTo>
                    <a:pt x="76200" y="0"/>
                  </a:moveTo>
                  <a:cubicBezTo>
                    <a:pt x="34116" y="0"/>
                    <a:pt x="0" y="34116"/>
                    <a:pt x="0" y="76200"/>
                  </a:cubicBezTo>
                  <a:cubicBezTo>
                    <a:pt x="0" y="118284"/>
                    <a:pt x="34116" y="152400"/>
                    <a:pt x="76200" y="152400"/>
                  </a:cubicBezTo>
                  <a:cubicBezTo>
                    <a:pt x="118284" y="152400"/>
                    <a:pt x="152400" y="118284"/>
                    <a:pt x="152400" y="76200"/>
                  </a:cubicBezTo>
                  <a:cubicBezTo>
                    <a:pt x="152400" y="34116"/>
                    <a:pt x="118284" y="0"/>
                    <a:pt x="76200" y="0"/>
                  </a:cubicBezTo>
                  <a:close/>
                </a:path>
              </a:pathLst>
            </a:custGeom>
            <a:solidFill>
              <a:srgbClr val="EC64A1"/>
            </a:solidFill>
          </p:spPr>
        </p:sp>
      </p:grpSp>
      <p:grpSp>
        <p:nvGrpSpPr>
          <p:cNvPr name="Group 6" id="6"/>
          <p:cNvGrpSpPr/>
          <p:nvPr/>
        </p:nvGrpSpPr>
        <p:grpSpPr>
          <a:xfrm rot="0">
            <a:off x="9820395" y="2521569"/>
            <a:ext cx="114300" cy="114300"/>
            <a:chOff x="0" y="0"/>
            <a:chExt cx="152400" cy="152400"/>
          </a:xfrm>
        </p:grpSpPr>
        <p:sp>
          <p:nvSpPr>
            <p:cNvPr name="Freeform 7" id="7"/>
            <p:cNvSpPr/>
            <p:nvPr/>
          </p:nvSpPr>
          <p:spPr>
            <a:xfrm flipH="false" flipV="false" rot="0">
              <a:off x="0" y="0"/>
              <a:ext cx="152400" cy="152400"/>
            </a:xfrm>
            <a:custGeom>
              <a:avLst/>
              <a:gdLst/>
              <a:ahLst/>
              <a:cxnLst/>
              <a:rect r="r" b="b" t="t" l="l"/>
              <a:pathLst>
                <a:path h="152400" w="152400">
                  <a:moveTo>
                    <a:pt x="76200" y="0"/>
                  </a:moveTo>
                  <a:cubicBezTo>
                    <a:pt x="34116" y="0"/>
                    <a:pt x="0" y="34116"/>
                    <a:pt x="0" y="76200"/>
                  </a:cubicBezTo>
                  <a:cubicBezTo>
                    <a:pt x="0" y="118284"/>
                    <a:pt x="34116" y="152400"/>
                    <a:pt x="76200" y="152400"/>
                  </a:cubicBezTo>
                  <a:cubicBezTo>
                    <a:pt x="118284" y="152400"/>
                    <a:pt x="152400" y="118284"/>
                    <a:pt x="152400" y="76200"/>
                  </a:cubicBezTo>
                  <a:cubicBezTo>
                    <a:pt x="152400" y="34116"/>
                    <a:pt x="118284" y="0"/>
                    <a:pt x="76200" y="0"/>
                  </a:cubicBezTo>
                  <a:close/>
                </a:path>
              </a:pathLst>
            </a:custGeom>
            <a:solidFill>
              <a:srgbClr val="EC64A1"/>
            </a:solidFill>
          </p:spPr>
        </p:sp>
      </p:grpSp>
      <p:sp>
        <p:nvSpPr>
          <p:cNvPr name="AutoShape 8" id="8"/>
          <p:cNvSpPr/>
          <p:nvPr/>
        </p:nvSpPr>
        <p:spPr>
          <a:xfrm>
            <a:off x="9763245" y="2045319"/>
            <a:ext cx="1143000" cy="0"/>
          </a:xfrm>
          <a:prstGeom prst="line">
            <a:avLst/>
          </a:prstGeom>
          <a:ln cap="rnd" w="38100">
            <a:solidFill>
              <a:srgbClr val="EC64A1"/>
            </a:solidFill>
            <a:prstDash val="solid"/>
            <a:headEnd type="none" len="sm" w="sm"/>
            <a:tailEnd type="none" len="sm" w="sm"/>
          </a:ln>
        </p:spPr>
      </p:sp>
      <p:sp>
        <p:nvSpPr>
          <p:cNvPr name="Freeform 9" id="9"/>
          <p:cNvSpPr/>
          <p:nvPr/>
        </p:nvSpPr>
        <p:spPr>
          <a:xfrm flipH="false" flipV="false" rot="0">
            <a:off x="0" y="0"/>
            <a:ext cx="8382000" cy="10866434"/>
          </a:xfrm>
          <a:custGeom>
            <a:avLst/>
            <a:gdLst/>
            <a:ahLst/>
            <a:cxnLst/>
            <a:rect r="r" b="b" t="t" l="l"/>
            <a:pathLst>
              <a:path h="10866434" w="8382000">
                <a:moveTo>
                  <a:pt x="0" y="0"/>
                </a:moveTo>
                <a:lnTo>
                  <a:pt x="8382000" y="0"/>
                </a:lnTo>
                <a:lnTo>
                  <a:pt x="8382000" y="10866434"/>
                </a:lnTo>
                <a:lnTo>
                  <a:pt x="0" y="10866434"/>
                </a:lnTo>
                <a:lnTo>
                  <a:pt x="0" y="0"/>
                </a:lnTo>
                <a:close/>
              </a:path>
            </a:pathLst>
          </a:custGeom>
          <a:blipFill>
            <a:blip r:embed="rId3"/>
            <a:stretch>
              <a:fillRect l="0" t="-15994" r="0" b="0"/>
            </a:stretch>
          </a:blipFill>
        </p:spPr>
      </p:sp>
      <p:sp>
        <p:nvSpPr>
          <p:cNvPr name="TextBox 10" id="10"/>
          <p:cNvSpPr txBox="true"/>
          <p:nvPr/>
        </p:nvSpPr>
        <p:spPr>
          <a:xfrm rot="0">
            <a:off x="10048995" y="4029022"/>
            <a:ext cx="7620000" cy="966956"/>
          </a:xfrm>
          <a:prstGeom prst="rect">
            <a:avLst/>
          </a:prstGeom>
        </p:spPr>
        <p:txBody>
          <a:bodyPr anchor="t" rtlCol="false" tIns="0" lIns="0" bIns="0" rIns="0">
            <a:spAutoFit/>
          </a:bodyPr>
          <a:lstStyle/>
          <a:p>
            <a:pPr algn="l" marL="0" indent="0" lvl="0">
              <a:lnSpc>
                <a:spcPts val="3919"/>
              </a:lnSpc>
              <a:spcBef>
                <a:spcPct val="0"/>
              </a:spcBef>
            </a:pPr>
            <a:r>
              <a:rPr lang="en-US" sz="2799" strike="noStrike" u="none">
                <a:solidFill>
                  <a:srgbClr val="E7EEC0"/>
                </a:solidFill>
                <a:latin typeface="Geist 2"/>
                <a:ea typeface="Geist 2"/>
                <a:cs typeface="Geist 2"/>
                <a:sym typeface="Geist 2"/>
              </a:rPr>
              <a:t>Ermittlung von Körperfettmasse und Grundumsatz</a:t>
            </a:r>
          </a:p>
        </p:txBody>
      </p:sp>
      <p:sp>
        <p:nvSpPr>
          <p:cNvPr name="Freeform 11" id="11"/>
          <p:cNvSpPr/>
          <p:nvPr/>
        </p:nvSpPr>
        <p:spPr>
          <a:xfrm flipH="false" flipV="false" rot="0">
            <a:off x="16954500" y="381000"/>
            <a:ext cx="697546" cy="827265"/>
          </a:xfrm>
          <a:custGeom>
            <a:avLst/>
            <a:gdLst/>
            <a:ahLst/>
            <a:cxnLst/>
            <a:rect r="r" b="b" t="t" l="l"/>
            <a:pathLst>
              <a:path h="827265" w="697546">
                <a:moveTo>
                  <a:pt x="0" y="0"/>
                </a:moveTo>
                <a:lnTo>
                  <a:pt x="697546" y="0"/>
                </a:lnTo>
                <a:lnTo>
                  <a:pt x="697546" y="827265"/>
                </a:lnTo>
                <a:lnTo>
                  <a:pt x="0" y="827265"/>
                </a:lnTo>
                <a:lnTo>
                  <a:pt x="0" y="0"/>
                </a:lnTo>
                <a:close/>
              </a:path>
            </a:pathLst>
          </a:custGeom>
          <a:blipFill>
            <a:blip r:embed="rId4"/>
            <a:stretch>
              <a:fillRect l="0" t="0" r="0" b="0"/>
            </a:stretch>
          </a:blipFill>
        </p:spPr>
      </p:sp>
      <p:sp>
        <p:nvSpPr>
          <p:cNvPr name="Freeform 12" id="12"/>
          <p:cNvSpPr/>
          <p:nvPr/>
        </p:nvSpPr>
        <p:spPr>
          <a:xfrm flipH="false" flipV="false" rot="474109">
            <a:off x="6623960" y="5752361"/>
            <a:ext cx="4791557" cy="6356958"/>
          </a:xfrm>
          <a:custGeom>
            <a:avLst/>
            <a:gdLst/>
            <a:ahLst/>
            <a:cxnLst/>
            <a:rect r="r" b="b" t="t" l="l"/>
            <a:pathLst>
              <a:path h="6356958" w="4791557">
                <a:moveTo>
                  <a:pt x="0" y="0"/>
                </a:moveTo>
                <a:lnTo>
                  <a:pt x="4791558" y="0"/>
                </a:lnTo>
                <a:lnTo>
                  <a:pt x="4791558" y="6356958"/>
                </a:lnTo>
                <a:lnTo>
                  <a:pt x="0" y="6356958"/>
                </a:lnTo>
                <a:lnTo>
                  <a:pt x="0" y="0"/>
                </a:lnTo>
                <a:close/>
              </a:path>
            </a:pathLst>
          </a:custGeom>
          <a:blipFill>
            <a:blip r:embed="rId5"/>
            <a:stretch>
              <a:fillRect l="0" t="0" r="0" b="0"/>
            </a:stretch>
          </a:blipFill>
        </p:spPr>
      </p:sp>
      <p:sp>
        <p:nvSpPr>
          <p:cNvPr name="Freeform 13" id="13"/>
          <p:cNvSpPr/>
          <p:nvPr/>
        </p:nvSpPr>
        <p:spPr>
          <a:xfrm flipH="false" flipV="false" rot="492367">
            <a:off x="9447092" y="5312855"/>
            <a:ext cx="4894821" cy="6339194"/>
          </a:xfrm>
          <a:custGeom>
            <a:avLst/>
            <a:gdLst/>
            <a:ahLst/>
            <a:cxnLst/>
            <a:rect r="r" b="b" t="t" l="l"/>
            <a:pathLst>
              <a:path h="6339194" w="4894821">
                <a:moveTo>
                  <a:pt x="0" y="0"/>
                </a:moveTo>
                <a:lnTo>
                  <a:pt x="4894821" y="0"/>
                </a:lnTo>
                <a:lnTo>
                  <a:pt x="4894821" y="6339194"/>
                </a:lnTo>
                <a:lnTo>
                  <a:pt x="0" y="6339194"/>
                </a:lnTo>
                <a:lnTo>
                  <a:pt x="0" y="0"/>
                </a:lnTo>
                <a:close/>
              </a:path>
            </a:pathLst>
          </a:custGeom>
          <a:blipFill>
            <a:blip r:embed="rId6"/>
            <a:stretch>
              <a:fillRect l="0" t="0" r="0" b="0"/>
            </a:stretch>
          </a:blipFill>
        </p:spPr>
      </p:sp>
      <p:sp>
        <p:nvSpPr>
          <p:cNvPr name="Freeform 14" id="14"/>
          <p:cNvSpPr/>
          <p:nvPr/>
        </p:nvSpPr>
        <p:spPr>
          <a:xfrm flipH="false" flipV="false" rot="477413">
            <a:off x="13691706" y="4988072"/>
            <a:ext cx="5023818" cy="6353418"/>
          </a:xfrm>
          <a:custGeom>
            <a:avLst/>
            <a:gdLst/>
            <a:ahLst/>
            <a:cxnLst/>
            <a:rect r="r" b="b" t="t" l="l"/>
            <a:pathLst>
              <a:path h="6353418" w="5023818">
                <a:moveTo>
                  <a:pt x="0" y="0"/>
                </a:moveTo>
                <a:lnTo>
                  <a:pt x="5023818" y="0"/>
                </a:lnTo>
                <a:lnTo>
                  <a:pt x="5023818" y="6353418"/>
                </a:lnTo>
                <a:lnTo>
                  <a:pt x="0" y="6353418"/>
                </a:lnTo>
                <a:lnTo>
                  <a:pt x="0" y="0"/>
                </a:lnTo>
                <a:close/>
              </a:path>
            </a:pathLst>
          </a:custGeom>
          <a:blipFill>
            <a:blip r:embed="rId7"/>
            <a:stretch>
              <a:fillRect l="0" t="0" r="0" b="0"/>
            </a:stretch>
          </a:blipFill>
        </p:spPr>
      </p:sp>
      <p:sp>
        <p:nvSpPr>
          <p:cNvPr name="Freeform 15" id="15"/>
          <p:cNvSpPr/>
          <p:nvPr/>
        </p:nvSpPr>
        <p:spPr>
          <a:xfrm flipH="false" flipV="false" rot="0">
            <a:off x="17504904" y="122988"/>
            <a:ext cx="616987" cy="731724"/>
          </a:xfrm>
          <a:custGeom>
            <a:avLst/>
            <a:gdLst/>
            <a:ahLst/>
            <a:cxnLst/>
            <a:rect r="r" b="b" t="t" l="l"/>
            <a:pathLst>
              <a:path h="731724" w="616987">
                <a:moveTo>
                  <a:pt x="0" y="0"/>
                </a:moveTo>
                <a:lnTo>
                  <a:pt x="616987" y="0"/>
                </a:lnTo>
                <a:lnTo>
                  <a:pt x="616987" y="731724"/>
                </a:lnTo>
                <a:lnTo>
                  <a:pt x="0" y="731724"/>
                </a:lnTo>
                <a:lnTo>
                  <a:pt x="0" y="0"/>
                </a:lnTo>
                <a:close/>
              </a:path>
            </a:pathLst>
          </a:custGeom>
          <a:blipFill>
            <a:blip r:embed="rId8"/>
            <a:stretch>
              <a:fillRect l="0" t="0" r="0" b="0"/>
            </a:stretch>
          </a:blipFill>
        </p:spPr>
      </p:sp>
      <p:sp>
        <p:nvSpPr>
          <p:cNvPr name="TextBox 16" id="16"/>
          <p:cNvSpPr txBox="true"/>
          <p:nvPr/>
        </p:nvSpPr>
        <p:spPr>
          <a:xfrm rot="0">
            <a:off x="9763245" y="1226187"/>
            <a:ext cx="8191500" cy="847053"/>
          </a:xfrm>
          <a:prstGeom prst="rect">
            <a:avLst/>
          </a:prstGeom>
        </p:spPr>
        <p:txBody>
          <a:bodyPr anchor="t" rtlCol="false" tIns="0" lIns="0" bIns="0" rIns="0">
            <a:spAutoFit/>
          </a:bodyPr>
          <a:lstStyle/>
          <a:p>
            <a:pPr algn="l" marL="0" indent="0" lvl="0">
              <a:lnSpc>
                <a:spcPts val="5719"/>
              </a:lnSpc>
              <a:spcBef>
                <a:spcPct val="0"/>
              </a:spcBef>
            </a:pPr>
            <a:r>
              <a:rPr lang="en-US" b="true" sz="5199" strike="noStrike" u="none">
                <a:solidFill>
                  <a:srgbClr val="E7EEC0"/>
                </a:solidFill>
                <a:latin typeface="Power Grotesk 2 Medium"/>
                <a:ea typeface="Power Grotesk 2 Medium"/>
                <a:cs typeface="Power Grotesk 2 Medium"/>
                <a:sym typeface="Power Grotesk 2 Medium"/>
              </a:rPr>
              <a:t>BIA-Messung</a:t>
            </a:r>
          </a:p>
        </p:txBody>
      </p:sp>
      <p:sp>
        <p:nvSpPr>
          <p:cNvPr name="TextBox 17" id="17"/>
          <p:cNvSpPr txBox="true"/>
          <p:nvPr/>
        </p:nvSpPr>
        <p:spPr>
          <a:xfrm rot="0">
            <a:off x="10048995" y="2319004"/>
            <a:ext cx="7620000" cy="471805"/>
          </a:xfrm>
          <a:prstGeom prst="rect">
            <a:avLst/>
          </a:prstGeom>
        </p:spPr>
        <p:txBody>
          <a:bodyPr anchor="t" rtlCol="false" tIns="0" lIns="0" bIns="0" rIns="0">
            <a:spAutoFit/>
          </a:bodyPr>
          <a:lstStyle/>
          <a:p>
            <a:pPr algn="l" marL="0" indent="0" lvl="0">
              <a:lnSpc>
                <a:spcPts val="3919"/>
              </a:lnSpc>
              <a:spcBef>
                <a:spcPct val="0"/>
              </a:spcBef>
            </a:pPr>
            <a:r>
              <a:rPr lang="en-US" sz="2799" strike="noStrike" u="none">
                <a:solidFill>
                  <a:srgbClr val="E7EEC0"/>
                </a:solidFill>
                <a:latin typeface="Geist 2"/>
                <a:ea typeface="Geist 2"/>
                <a:cs typeface="Geist 2"/>
                <a:sym typeface="Geist 2"/>
              </a:rPr>
              <a:t>Messung der Muskelmasse und Hydratation</a:t>
            </a:r>
          </a:p>
        </p:txBody>
      </p:sp>
      <p:sp>
        <p:nvSpPr>
          <p:cNvPr name="TextBox 18" id="18"/>
          <p:cNvSpPr txBox="true"/>
          <p:nvPr/>
        </p:nvSpPr>
        <p:spPr>
          <a:xfrm rot="0">
            <a:off x="10048995" y="3176291"/>
            <a:ext cx="8508791" cy="471731"/>
          </a:xfrm>
          <a:prstGeom prst="rect">
            <a:avLst/>
          </a:prstGeom>
        </p:spPr>
        <p:txBody>
          <a:bodyPr anchor="t" rtlCol="false" tIns="0" lIns="0" bIns="0" rIns="0">
            <a:spAutoFit/>
          </a:bodyPr>
          <a:lstStyle/>
          <a:p>
            <a:pPr algn="l" marL="0" indent="0" lvl="0">
              <a:lnSpc>
                <a:spcPts val="3919"/>
              </a:lnSpc>
              <a:spcBef>
                <a:spcPct val="0"/>
              </a:spcBef>
            </a:pPr>
            <a:r>
              <a:rPr lang="en-US" sz="2799" strike="noStrike" u="none">
                <a:solidFill>
                  <a:srgbClr val="E7EEC0"/>
                </a:solidFill>
                <a:latin typeface="Geist 2"/>
                <a:ea typeface="Geist 2"/>
                <a:cs typeface="Geist 2"/>
                <a:sym typeface="Geist 2"/>
              </a:rPr>
              <a:t>Ermittlung des Ernährungszustands der Zellen</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F3F6EB"/>
        </a:solidFill>
      </p:bgPr>
    </p:bg>
    <p:spTree>
      <p:nvGrpSpPr>
        <p:cNvPr id="1" name=""/>
        <p:cNvGrpSpPr/>
        <p:nvPr/>
      </p:nvGrpSpPr>
      <p:grpSpPr>
        <a:xfrm>
          <a:off x="0" y="0"/>
          <a:ext cx="0" cy="0"/>
          <a:chOff x="0" y="0"/>
          <a:chExt cx="0" cy="0"/>
        </a:xfrm>
      </p:grpSpPr>
      <p:sp>
        <p:nvSpPr>
          <p:cNvPr name="Freeform 2" id="2"/>
          <p:cNvSpPr/>
          <p:nvPr/>
        </p:nvSpPr>
        <p:spPr>
          <a:xfrm flipH="false" flipV="false" rot="0">
            <a:off x="17451211" y="111841"/>
            <a:ext cx="697546" cy="827265"/>
          </a:xfrm>
          <a:custGeom>
            <a:avLst/>
            <a:gdLst/>
            <a:ahLst/>
            <a:cxnLst/>
            <a:rect r="r" b="b" t="t" l="l"/>
            <a:pathLst>
              <a:path h="827265" w="697546">
                <a:moveTo>
                  <a:pt x="0" y="0"/>
                </a:moveTo>
                <a:lnTo>
                  <a:pt x="697546" y="0"/>
                </a:lnTo>
                <a:lnTo>
                  <a:pt x="697546" y="827265"/>
                </a:lnTo>
                <a:lnTo>
                  <a:pt x="0" y="827265"/>
                </a:lnTo>
                <a:lnTo>
                  <a:pt x="0" y="0"/>
                </a:lnTo>
                <a:close/>
              </a:path>
            </a:pathLst>
          </a:custGeom>
          <a:blipFill>
            <a:blip r:embed="rId3"/>
            <a:stretch>
              <a:fillRect l="0" t="0" r="0" b="0"/>
            </a:stretch>
          </a:blipFill>
        </p:spPr>
      </p:sp>
      <p:sp>
        <p:nvSpPr>
          <p:cNvPr name="Freeform 3" id="3"/>
          <p:cNvSpPr/>
          <p:nvPr/>
        </p:nvSpPr>
        <p:spPr>
          <a:xfrm flipH="false" flipV="false" rot="0">
            <a:off x="37518" y="1382157"/>
            <a:ext cx="18250482" cy="8202038"/>
          </a:xfrm>
          <a:custGeom>
            <a:avLst/>
            <a:gdLst/>
            <a:ahLst/>
            <a:cxnLst/>
            <a:rect r="r" b="b" t="t" l="l"/>
            <a:pathLst>
              <a:path h="8202038" w="18250482">
                <a:moveTo>
                  <a:pt x="0" y="0"/>
                </a:moveTo>
                <a:lnTo>
                  <a:pt x="18250482" y="0"/>
                </a:lnTo>
                <a:lnTo>
                  <a:pt x="18250482" y="8202038"/>
                </a:lnTo>
                <a:lnTo>
                  <a:pt x="0" y="8202038"/>
                </a:lnTo>
                <a:lnTo>
                  <a:pt x="0" y="0"/>
                </a:lnTo>
                <a:close/>
              </a:path>
            </a:pathLst>
          </a:custGeom>
          <a:blipFill>
            <a:blip r:embed="rId4"/>
            <a:stretch>
              <a:fillRect l="0" t="-24486" r="0" b="-676"/>
            </a:stretch>
          </a:blipFill>
        </p:spPr>
      </p:sp>
      <p:sp>
        <p:nvSpPr>
          <p:cNvPr name="Freeform 4" id="4"/>
          <p:cNvSpPr/>
          <p:nvPr/>
        </p:nvSpPr>
        <p:spPr>
          <a:xfrm flipH="false" flipV="false" rot="0">
            <a:off x="1344337" y="111841"/>
            <a:ext cx="2916545" cy="1378067"/>
          </a:xfrm>
          <a:custGeom>
            <a:avLst/>
            <a:gdLst/>
            <a:ahLst/>
            <a:cxnLst/>
            <a:rect r="r" b="b" t="t" l="l"/>
            <a:pathLst>
              <a:path h="1378067" w="2916545">
                <a:moveTo>
                  <a:pt x="0" y="0"/>
                </a:moveTo>
                <a:lnTo>
                  <a:pt x="2916544" y="0"/>
                </a:lnTo>
                <a:lnTo>
                  <a:pt x="2916544" y="1378068"/>
                </a:lnTo>
                <a:lnTo>
                  <a:pt x="0" y="137806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5" id="5"/>
          <p:cNvSpPr txBox="true"/>
          <p:nvPr/>
        </p:nvSpPr>
        <p:spPr>
          <a:xfrm rot="0">
            <a:off x="2198061" y="277997"/>
            <a:ext cx="13891878" cy="661109"/>
          </a:xfrm>
          <a:prstGeom prst="rect">
            <a:avLst/>
          </a:prstGeom>
        </p:spPr>
        <p:txBody>
          <a:bodyPr anchor="t" rtlCol="false" tIns="0" lIns="0" bIns="0" rIns="0">
            <a:spAutoFit/>
          </a:bodyPr>
          <a:lstStyle/>
          <a:p>
            <a:pPr algn="ctr">
              <a:lnSpc>
                <a:spcPts val="4410"/>
              </a:lnSpc>
            </a:pPr>
            <a:r>
              <a:rPr lang="en-US" sz="4200">
                <a:solidFill>
                  <a:srgbClr val="1E352E"/>
                </a:solidFill>
                <a:latin typeface="Power Grotesk 1 Medium"/>
                <a:ea typeface="Power Grotesk 1 Medium"/>
                <a:cs typeface="Power Grotesk 1 Medium"/>
                <a:sym typeface="Power Grotesk 1 Medium"/>
              </a:rPr>
              <a:t>WHtR (Waist-to-height-ratio) </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F3F6EB"/>
        </a:solidFill>
      </p:bgPr>
    </p:bg>
    <p:spTree>
      <p:nvGrpSpPr>
        <p:cNvPr id="1" name=""/>
        <p:cNvGrpSpPr/>
        <p:nvPr/>
      </p:nvGrpSpPr>
      <p:grpSpPr>
        <a:xfrm>
          <a:off x="0" y="0"/>
          <a:ext cx="0" cy="0"/>
          <a:chOff x="0" y="0"/>
          <a:chExt cx="0" cy="0"/>
        </a:xfrm>
      </p:grpSpPr>
      <p:sp>
        <p:nvSpPr>
          <p:cNvPr name="Freeform 2" id="2"/>
          <p:cNvSpPr/>
          <p:nvPr/>
        </p:nvSpPr>
        <p:spPr>
          <a:xfrm flipH="false" flipV="false" rot="0">
            <a:off x="17451211" y="111841"/>
            <a:ext cx="697546" cy="827265"/>
          </a:xfrm>
          <a:custGeom>
            <a:avLst/>
            <a:gdLst/>
            <a:ahLst/>
            <a:cxnLst/>
            <a:rect r="r" b="b" t="t" l="l"/>
            <a:pathLst>
              <a:path h="827265" w="697546">
                <a:moveTo>
                  <a:pt x="0" y="0"/>
                </a:moveTo>
                <a:lnTo>
                  <a:pt x="697546" y="0"/>
                </a:lnTo>
                <a:lnTo>
                  <a:pt x="697546" y="827265"/>
                </a:lnTo>
                <a:lnTo>
                  <a:pt x="0" y="827265"/>
                </a:lnTo>
                <a:lnTo>
                  <a:pt x="0" y="0"/>
                </a:lnTo>
                <a:close/>
              </a:path>
            </a:pathLst>
          </a:custGeom>
          <a:blipFill>
            <a:blip r:embed="rId3"/>
            <a:stretch>
              <a:fillRect l="0" t="0" r="0" b="0"/>
            </a:stretch>
          </a:blipFill>
        </p:spPr>
      </p:sp>
      <p:sp>
        <p:nvSpPr>
          <p:cNvPr name="Freeform 3" id="3"/>
          <p:cNvSpPr/>
          <p:nvPr/>
        </p:nvSpPr>
        <p:spPr>
          <a:xfrm flipH="false" flipV="false" rot="0">
            <a:off x="1344337" y="111841"/>
            <a:ext cx="2916545" cy="1378067"/>
          </a:xfrm>
          <a:custGeom>
            <a:avLst/>
            <a:gdLst/>
            <a:ahLst/>
            <a:cxnLst/>
            <a:rect r="r" b="b" t="t" l="l"/>
            <a:pathLst>
              <a:path h="1378067" w="2916545">
                <a:moveTo>
                  <a:pt x="0" y="0"/>
                </a:moveTo>
                <a:lnTo>
                  <a:pt x="2916544" y="0"/>
                </a:lnTo>
                <a:lnTo>
                  <a:pt x="2916544" y="1378068"/>
                </a:lnTo>
                <a:lnTo>
                  <a:pt x="0" y="137806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5278593" y="1272161"/>
            <a:ext cx="11883175" cy="8912382"/>
          </a:xfrm>
          <a:custGeom>
            <a:avLst/>
            <a:gdLst/>
            <a:ahLst/>
            <a:cxnLst/>
            <a:rect r="r" b="b" t="t" l="l"/>
            <a:pathLst>
              <a:path h="8912382" w="11883175">
                <a:moveTo>
                  <a:pt x="0" y="0"/>
                </a:moveTo>
                <a:lnTo>
                  <a:pt x="11883175" y="0"/>
                </a:lnTo>
                <a:lnTo>
                  <a:pt x="11883175" y="8912382"/>
                </a:lnTo>
                <a:lnTo>
                  <a:pt x="0" y="8912382"/>
                </a:lnTo>
                <a:lnTo>
                  <a:pt x="0" y="0"/>
                </a:lnTo>
                <a:close/>
              </a:path>
            </a:pathLst>
          </a:custGeom>
          <a:blipFill>
            <a:blip r:embed="rId6"/>
            <a:stretch>
              <a:fillRect l="0" t="0" r="0" b="0"/>
            </a:stretch>
          </a:blipFill>
        </p:spPr>
      </p:sp>
      <p:sp>
        <p:nvSpPr>
          <p:cNvPr name="TextBox 5" id="5"/>
          <p:cNvSpPr txBox="true"/>
          <p:nvPr/>
        </p:nvSpPr>
        <p:spPr>
          <a:xfrm rot="0">
            <a:off x="2198061" y="277997"/>
            <a:ext cx="13891878" cy="661109"/>
          </a:xfrm>
          <a:prstGeom prst="rect">
            <a:avLst/>
          </a:prstGeom>
        </p:spPr>
        <p:txBody>
          <a:bodyPr anchor="t" rtlCol="false" tIns="0" lIns="0" bIns="0" rIns="0">
            <a:spAutoFit/>
          </a:bodyPr>
          <a:lstStyle/>
          <a:p>
            <a:pPr algn="ctr">
              <a:lnSpc>
                <a:spcPts val="4410"/>
              </a:lnSpc>
            </a:pPr>
            <a:r>
              <a:rPr lang="en-US" sz="4200">
                <a:solidFill>
                  <a:srgbClr val="1E352E"/>
                </a:solidFill>
                <a:latin typeface="Power Grotesk 1 Medium"/>
                <a:ea typeface="Power Grotesk 1 Medium"/>
                <a:cs typeface="Power Grotesk 1 Medium"/>
                <a:sym typeface="Power Grotesk 1 Medium"/>
              </a:rPr>
              <a:t>WHtR (Waist-to-height-ratio) </a:t>
            </a:r>
          </a:p>
        </p:txBody>
      </p:sp>
      <p:sp>
        <p:nvSpPr>
          <p:cNvPr name="TextBox 6" id="6"/>
          <p:cNvSpPr txBox="true"/>
          <p:nvPr/>
        </p:nvSpPr>
        <p:spPr>
          <a:xfrm rot="0">
            <a:off x="1134268" y="3948859"/>
            <a:ext cx="6050502" cy="3870087"/>
          </a:xfrm>
          <a:prstGeom prst="rect">
            <a:avLst/>
          </a:prstGeom>
        </p:spPr>
        <p:txBody>
          <a:bodyPr anchor="t" rtlCol="false" tIns="0" lIns="0" bIns="0" rIns="0">
            <a:spAutoFit/>
          </a:bodyPr>
          <a:lstStyle/>
          <a:p>
            <a:pPr algn="l">
              <a:lnSpc>
                <a:spcPts val="2397"/>
              </a:lnSpc>
            </a:pPr>
          </a:p>
          <a:p>
            <a:pPr algn="l">
              <a:lnSpc>
                <a:spcPts val="4133"/>
              </a:lnSpc>
            </a:pPr>
            <a:r>
              <a:rPr lang="en-US" sz="2952">
                <a:solidFill>
                  <a:srgbClr val="1E352E"/>
                </a:solidFill>
                <a:latin typeface="Power Grotesk 1 Medium"/>
                <a:ea typeface="Power Grotesk 1 Medium"/>
                <a:cs typeface="Power Grotesk 1 Medium"/>
                <a:sym typeface="Power Grotesk 1 Medium"/>
              </a:rPr>
              <a:t>Je nach Tageszeit und </a:t>
            </a:r>
          </a:p>
          <a:p>
            <a:pPr algn="l">
              <a:lnSpc>
                <a:spcPts val="4133"/>
              </a:lnSpc>
            </a:pPr>
            <a:r>
              <a:rPr lang="en-US" sz="2952">
                <a:solidFill>
                  <a:srgbClr val="1E352E"/>
                </a:solidFill>
                <a:latin typeface="Power Grotesk 1 Medium"/>
                <a:ea typeface="Power Grotesk 1 Medium"/>
                <a:cs typeface="Power Grotesk 1 Medium"/>
                <a:sym typeface="Power Grotesk 1 Medium"/>
              </a:rPr>
              <a:t>Zyklusphase unterschiedlicher </a:t>
            </a:r>
          </a:p>
          <a:p>
            <a:pPr algn="l">
              <a:lnSpc>
                <a:spcPts val="4133"/>
              </a:lnSpc>
            </a:pPr>
            <a:r>
              <a:rPr lang="en-US" sz="2952">
                <a:solidFill>
                  <a:srgbClr val="1E352E"/>
                </a:solidFill>
                <a:latin typeface="Power Grotesk 1 Medium"/>
                <a:ea typeface="Power Grotesk 1 Medium"/>
                <a:cs typeface="Power Grotesk 1 Medium"/>
                <a:sym typeface="Power Grotesk 1 Medium"/>
              </a:rPr>
              <a:t>Bauchumfang möglich.</a:t>
            </a:r>
          </a:p>
          <a:p>
            <a:pPr algn="l">
              <a:lnSpc>
                <a:spcPts val="4133"/>
              </a:lnSpc>
            </a:pPr>
          </a:p>
          <a:p>
            <a:pPr algn="l">
              <a:lnSpc>
                <a:spcPts val="4133"/>
              </a:lnSpc>
            </a:pPr>
          </a:p>
          <a:p>
            <a:pPr algn="l">
              <a:lnSpc>
                <a:spcPts val="4133"/>
              </a:lnSpc>
            </a:pPr>
          </a:p>
          <a:p>
            <a:pPr algn="l">
              <a:lnSpc>
                <a:spcPts val="4133"/>
              </a:lnSpc>
            </a:pP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bg>
      <p:bgPr>
        <a:solidFill>
          <a:srgbClr val="1E352E"/>
        </a:solidFill>
      </p:bgPr>
    </p:bg>
    <p:spTree>
      <p:nvGrpSpPr>
        <p:cNvPr id="1" name=""/>
        <p:cNvGrpSpPr/>
        <p:nvPr/>
      </p:nvGrpSpPr>
      <p:grpSpPr>
        <a:xfrm>
          <a:off x="0" y="0"/>
          <a:ext cx="0" cy="0"/>
          <a:chOff x="0" y="0"/>
          <a:chExt cx="0" cy="0"/>
        </a:xfrm>
      </p:grpSpPr>
      <p:sp>
        <p:nvSpPr>
          <p:cNvPr name="AutoShape 2" id="2"/>
          <p:cNvSpPr/>
          <p:nvPr/>
        </p:nvSpPr>
        <p:spPr>
          <a:xfrm>
            <a:off x="952500" y="5524500"/>
            <a:ext cx="1905000" cy="0"/>
          </a:xfrm>
          <a:prstGeom prst="line">
            <a:avLst/>
          </a:prstGeom>
          <a:ln cap="rnd" w="28575">
            <a:solidFill>
              <a:srgbClr val="B2CBB1"/>
            </a:solidFill>
            <a:prstDash val="solid"/>
            <a:headEnd type="none" len="sm" w="sm"/>
            <a:tailEnd type="none" len="sm" w="sm"/>
          </a:ln>
        </p:spPr>
      </p:sp>
      <p:sp>
        <p:nvSpPr>
          <p:cNvPr name="Freeform 3" id="3"/>
          <p:cNvSpPr/>
          <p:nvPr/>
        </p:nvSpPr>
        <p:spPr>
          <a:xfrm flipH="false" flipV="false" rot="0">
            <a:off x="8763000" y="0"/>
            <a:ext cx="9525000" cy="10287000"/>
          </a:xfrm>
          <a:custGeom>
            <a:avLst/>
            <a:gdLst/>
            <a:ahLst/>
            <a:cxnLst/>
            <a:rect r="r" b="b" t="t" l="l"/>
            <a:pathLst>
              <a:path h="10287000" w="9525000">
                <a:moveTo>
                  <a:pt x="0" y="0"/>
                </a:moveTo>
                <a:lnTo>
                  <a:pt x="9525000" y="0"/>
                </a:lnTo>
                <a:lnTo>
                  <a:pt x="9525000" y="10287000"/>
                </a:lnTo>
                <a:lnTo>
                  <a:pt x="0" y="10287000"/>
                </a:lnTo>
                <a:lnTo>
                  <a:pt x="0" y="0"/>
                </a:lnTo>
                <a:close/>
              </a:path>
            </a:pathLst>
          </a:custGeom>
          <a:blipFill>
            <a:blip r:embed="rId3"/>
            <a:stretch>
              <a:fillRect l="0" t="-50" r="0" b="-50"/>
            </a:stretch>
          </a:blipFill>
        </p:spPr>
      </p:sp>
      <p:sp>
        <p:nvSpPr>
          <p:cNvPr name="Freeform 4" id="4"/>
          <p:cNvSpPr/>
          <p:nvPr/>
        </p:nvSpPr>
        <p:spPr>
          <a:xfrm flipH="false" flipV="false" rot="0">
            <a:off x="3706627"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4"/>
            <a:stretch>
              <a:fillRect l="0" t="-9111" r="0" b="-9111"/>
            </a:stretch>
          </a:blipFill>
        </p:spPr>
      </p:sp>
      <p:sp>
        <p:nvSpPr>
          <p:cNvPr name="Freeform 5" id="5"/>
          <p:cNvSpPr/>
          <p:nvPr/>
        </p:nvSpPr>
        <p:spPr>
          <a:xfrm flipH="true" flipV="false" rot="0">
            <a:off x="-14721027" y="0"/>
            <a:ext cx="18288000" cy="10287000"/>
          </a:xfrm>
          <a:custGeom>
            <a:avLst/>
            <a:gdLst/>
            <a:ahLst/>
            <a:cxnLst/>
            <a:rect r="r" b="b" t="t" l="l"/>
            <a:pathLst>
              <a:path h="10287000" w="18288000">
                <a:moveTo>
                  <a:pt x="18288000" y="0"/>
                </a:moveTo>
                <a:lnTo>
                  <a:pt x="0" y="0"/>
                </a:lnTo>
                <a:lnTo>
                  <a:pt x="0" y="10287000"/>
                </a:lnTo>
                <a:lnTo>
                  <a:pt x="18288000" y="10287000"/>
                </a:lnTo>
                <a:lnTo>
                  <a:pt x="18288000" y="0"/>
                </a:lnTo>
                <a:close/>
              </a:path>
            </a:pathLst>
          </a:custGeom>
          <a:blipFill>
            <a:blip r:embed="rId4"/>
            <a:stretch>
              <a:fillRect l="0" t="-9111" r="0" b="-9111"/>
            </a:stretch>
          </a:blipFill>
        </p:spPr>
      </p:sp>
      <p:grpSp>
        <p:nvGrpSpPr>
          <p:cNvPr name="Group 6" id="6"/>
          <p:cNvGrpSpPr/>
          <p:nvPr/>
        </p:nvGrpSpPr>
        <p:grpSpPr>
          <a:xfrm rot="0">
            <a:off x="0" y="0"/>
            <a:ext cx="10477500" cy="10287000"/>
            <a:chOff x="0" y="0"/>
            <a:chExt cx="13970000" cy="13716000"/>
          </a:xfrm>
        </p:grpSpPr>
        <p:sp>
          <p:nvSpPr>
            <p:cNvPr name="Freeform 7" id="7"/>
            <p:cNvSpPr/>
            <p:nvPr/>
          </p:nvSpPr>
          <p:spPr>
            <a:xfrm flipH="false" flipV="false" rot="0">
              <a:off x="0" y="0"/>
              <a:ext cx="13970000" cy="13716000"/>
            </a:xfrm>
            <a:custGeom>
              <a:avLst/>
              <a:gdLst/>
              <a:ahLst/>
              <a:cxnLst/>
              <a:rect r="r" b="b" t="t" l="l"/>
              <a:pathLst>
                <a:path h="13716000" w="13970000">
                  <a:moveTo>
                    <a:pt x="0" y="0"/>
                  </a:moveTo>
                  <a:lnTo>
                    <a:pt x="13970000" y="0"/>
                  </a:lnTo>
                  <a:lnTo>
                    <a:pt x="13970000" y="13716000"/>
                  </a:lnTo>
                  <a:lnTo>
                    <a:pt x="0" y="13716000"/>
                  </a:lnTo>
                  <a:close/>
                </a:path>
              </a:pathLst>
            </a:custGeom>
            <a:solidFill>
              <a:srgbClr val="1E352E">
                <a:alpha val="84706"/>
              </a:srgbClr>
            </a:solidFill>
          </p:spPr>
        </p:sp>
      </p:grpSp>
      <p:sp>
        <p:nvSpPr>
          <p:cNvPr name="TextBox 8" id="8"/>
          <p:cNvSpPr txBox="true"/>
          <p:nvPr/>
        </p:nvSpPr>
        <p:spPr>
          <a:xfrm rot="0">
            <a:off x="952500" y="3714750"/>
            <a:ext cx="7620000" cy="2002790"/>
          </a:xfrm>
          <a:prstGeom prst="rect">
            <a:avLst/>
          </a:prstGeom>
        </p:spPr>
        <p:txBody>
          <a:bodyPr anchor="t" rtlCol="false" tIns="0" lIns="0" bIns="0" rIns="0">
            <a:spAutoFit/>
          </a:bodyPr>
          <a:lstStyle/>
          <a:p>
            <a:pPr algn="l" marL="0" indent="0" lvl="0">
              <a:lnSpc>
                <a:spcPts val="7359"/>
              </a:lnSpc>
              <a:spcBef>
                <a:spcPct val="0"/>
              </a:spcBef>
            </a:pPr>
            <a:r>
              <a:rPr lang="en-US" b="true" sz="6399" strike="noStrike" u="none">
                <a:solidFill>
                  <a:srgbClr val="E7EEC0"/>
                </a:solidFill>
                <a:latin typeface="Power Grotesk 2 Medium"/>
                <a:ea typeface="Power Grotesk 2 Medium"/>
                <a:cs typeface="Power Grotesk 2 Medium"/>
                <a:sym typeface="Power Grotesk 2 Medium"/>
              </a:rPr>
              <a:t>Inspirationen</a:t>
            </a:r>
          </a:p>
          <a:p>
            <a:pPr algn="l" marL="0" indent="0" lvl="0">
              <a:lnSpc>
                <a:spcPts val="7359"/>
              </a:lnSpc>
              <a:spcBef>
                <a:spcPct val="0"/>
              </a:spcBef>
            </a:pPr>
            <a:r>
              <a:rPr lang="en-US" b="true" sz="6399" strike="noStrike" u="none">
                <a:solidFill>
                  <a:srgbClr val="E7EEC0"/>
                </a:solidFill>
                <a:latin typeface="Power Grotesk 2 Medium"/>
                <a:ea typeface="Power Grotesk 2 Medium"/>
                <a:cs typeface="Power Grotesk 2 Medium"/>
                <a:sym typeface="Power Grotesk 2 Medium"/>
              </a:rPr>
              <a:t>und Motivation</a:t>
            </a:r>
          </a:p>
        </p:txBody>
      </p:sp>
      <p:sp>
        <p:nvSpPr>
          <p:cNvPr name="TextBox 9" id="9"/>
          <p:cNvSpPr txBox="true"/>
          <p:nvPr/>
        </p:nvSpPr>
        <p:spPr>
          <a:xfrm rot="0">
            <a:off x="952500" y="6155171"/>
            <a:ext cx="6981822" cy="2072826"/>
          </a:xfrm>
          <a:prstGeom prst="rect">
            <a:avLst/>
          </a:prstGeom>
        </p:spPr>
        <p:txBody>
          <a:bodyPr anchor="t" rtlCol="false" tIns="0" lIns="0" bIns="0" rIns="0">
            <a:spAutoFit/>
          </a:bodyPr>
          <a:lstStyle/>
          <a:p>
            <a:pPr algn="l" marL="0" indent="0" lvl="0">
              <a:lnSpc>
                <a:spcPts val="3359"/>
              </a:lnSpc>
              <a:spcBef>
                <a:spcPct val="0"/>
              </a:spcBef>
            </a:pPr>
            <a:r>
              <a:rPr lang="en-US" sz="2400" strike="noStrike" u="none">
                <a:solidFill>
                  <a:srgbClr val="E7EEC0"/>
                </a:solidFill>
                <a:latin typeface="Geist 2"/>
                <a:ea typeface="Geist 2"/>
                <a:cs typeface="Geist 2"/>
                <a:sym typeface="Geist 2"/>
              </a:rPr>
              <a:t>www.healthybites.blog</a:t>
            </a:r>
          </a:p>
          <a:p>
            <a:pPr algn="l" marL="0" indent="0" lvl="0">
              <a:lnSpc>
                <a:spcPts val="3359"/>
              </a:lnSpc>
              <a:spcBef>
                <a:spcPct val="0"/>
              </a:spcBef>
            </a:pPr>
            <a:r>
              <a:rPr lang="en-US" sz="2400" strike="noStrike" u="none">
                <a:solidFill>
                  <a:srgbClr val="E7EEC0"/>
                </a:solidFill>
                <a:latin typeface="Geist 2"/>
                <a:ea typeface="Geist 2"/>
                <a:cs typeface="Geist 2"/>
                <a:sym typeface="Geist 2"/>
              </a:rPr>
              <a:t>Instagram @antje_behrendt</a:t>
            </a:r>
          </a:p>
          <a:p>
            <a:pPr algn="l" marL="0" indent="0" lvl="0">
              <a:lnSpc>
                <a:spcPts val="3359"/>
              </a:lnSpc>
              <a:spcBef>
                <a:spcPct val="0"/>
              </a:spcBef>
            </a:pPr>
            <a:r>
              <a:rPr lang="en-US" sz="2400" strike="noStrike" u="none">
                <a:solidFill>
                  <a:srgbClr val="E7EEC0"/>
                </a:solidFill>
                <a:latin typeface="Geist 2"/>
                <a:ea typeface="Geist 2"/>
                <a:cs typeface="Geist 2"/>
                <a:sym typeface="Geist 2"/>
              </a:rPr>
              <a:t>Signal-Austausch-Gruppe “We can do it”</a:t>
            </a:r>
          </a:p>
          <a:p>
            <a:pPr algn="l" marL="0" indent="0" lvl="0">
              <a:lnSpc>
                <a:spcPts val="3359"/>
              </a:lnSpc>
              <a:spcBef>
                <a:spcPct val="0"/>
              </a:spcBef>
            </a:pPr>
            <a:r>
              <a:rPr lang="en-US" sz="2400" strike="noStrike" u="none">
                <a:solidFill>
                  <a:srgbClr val="E7EEC0"/>
                </a:solidFill>
                <a:latin typeface="Geist 2"/>
                <a:ea typeface="Geist 2"/>
                <a:cs typeface="Geist 2"/>
                <a:sym typeface="Geist 2"/>
              </a:rPr>
              <a:t>Online-Kurs-Portal “Länger fit leben”</a:t>
            </a:r>
          </a:p>
          <a:p>
            <a:pPr algn="l" marL="0" indent="0" lvl="0">
              <a:lnSpc>
                <a:spcPts val="3359"/>
              </a:lnSpc>
              <a:spcBef>
                <a:spcPct val="0"/>
              </a:spcBef>
            </a:pPr>
            <a:r>
              <a:rPr lang="en-US" sz="2400" strike="noStrike" u="none">
                <a:solidFill>
                  <a:srgbClr val="E7EEC0"/>
                </a:solidFill>
                <a:latin typeface="Geist 2"/>
                <a:ea typeface="Geist 2"/>
                <a:cs typeface="Geist 2"/>
                <a:sym typeface="Geist 2"/>
              </a:rPr>
              <a:t>Einzelberatungen</a:t>
            </a:r>
          </a:p>
        </p:txBody>
      </p:sp>
      <p:sp>
        <p:nvSpPr>
          <p:cNvPr name="Freeform 10" id="10"/>
          <p:cNvSpPr/>
          <p:nvPr/>
        </p:nvSpPr>
        <p:spPr>
          <a:xfrm flipH="false" flipV="false" rot="0">
            <a:off x="571500" y="381000"/>
            <a:ext cx="697546" cy="827265"/>
          </a:xfrm>
          <a:custGeom>
            <a:avLst/>
            <a:gdLst/>
            <a:ahLst/>
            <a:cxnLst/>
            <a:rect r="r" b="b" t="t" l="l"/>
            <a:pathLst>
              <a:path h="827265" w="697546">
                <a:moveTo>
                  <a:pt x="0" y="0"/>
                </a:moveTo>
                <a:lnTo>
                  <a:pt x="697546" y="0"/>
                </a:lnTo>
                <a:lnTo>
                  <a:pt x="697546" y="827265"/>
                </a:lnTo>
                <a:lnTo>
                  <a:pt x="0" y="827265"/>
                </a:lnTo>
                <a:lnTo>
                  <a:pt x="0" y="0"/>
                </a:lnTo>
                <a:close/>
              </a:path>
            </a:pathLst>
          </a:custGeom>
          <a:blipFill>
            <a:blip r:embed="rId5"/>
            <a:stretch>
              <a:fillRect l="0" t="0" r="0" b="0"/>
            </a:stretch>
          </a:blipFill>
        </p:spPr>
      </p:sp>
      <p:sp>
        <p:nvSpPr>
          <p:cNvPr name="Freeform 11" id="11"/>
          <p:cNvSpPr/>
          <p:nvPr/>
        </p:nvSpPr>
        <p:spPr>
          <a:xfrm flipH="false" flipV="false" rot="466982">
            <a:off x="7207224" y="6123503"/>
            <a:ext cx="3300564" cy="4419107"/>
          </a:xfrm>
          <a:custGeom>
            <a:avLst/>
            <a:gdLst/>
            <a:ahLst/>
            <a:cxnLst/>
            <a:rect r="r" b="b" t="t" l="l"/>
            <a:pathLst>
              <a:path h="4419107" w="3300564">
                <a:moveTo>
                  <a:pt x="0" y="0"/>
                </a:moveTo>
                <a:lnTo>
                  <a:pt x="3300564" y="0"/>
                </a:lnTo>
                <a:lnTo>
                  <a:pt x="3300564" y="4419107"/>
                </a:lnTo>
                <a:lnTo>
                  <a:pt x="0" y="4419107"/>
                </a:lnTo>
                <a:lnTo>
                  <a:pt x="0" y="0"/>
                </a:lnTo>
                <a:close/>
              </a:path>
            </a:pathLst>
          </a:custGeom>
          <a:blipFill>
            <a:blip r:embed="rId6"/>
            <a:stretch>
              <a:fillRect l="-7298" t="-8296" r="0" b="0"/>
            </a:stretch>
          </a:blipFill>
        </p:spPr>
      </p:sp>
      <p:sp>
        <p:nvSpPr>
          <p:cNvPr name="Freeform 12" id="12"/>
          <p:cNvSpPr/>
          <p:nvPr/>
        </p:nvSpPr>
        <p:spPr>
          <a:xfrm flipH="false" flipV="false" rot="410277">
            <a:off x="7198953" y="6006386"/>
            <a:ext cx="3853335" cy="4862252"/>
          </a:xfrm>
          <a:custGeom>
            <a:avLst/>
            <a:gdLst/>
            <a:ahLst/>
            <a:cxnLst/>
            <a:rect r="r" b="b" t="t" l="l"/>
            <a:pathLst>
              <a:path h="4862252" w="3853335">
                <a:moveTo>
                  <a:pt x="0" y="0"/>
                </a:moveTo>
                <a:lnTo>
                  <a:pt x="3853335" y="0"/>
                </a:lnTo>
                <a:lnTo>
                  <a:pt x="3853335" y="4862252"/>
                </a:lnTo>
                <a:lnTo>
                  <a:pt x="0" y="4862252"/>
                </a:lnTo>
                <a:lnTo>
                  <a:pt x="0" y="0"/>
                </a:lnTo>
                <a:close/>
              </a:path>
            </a:pathLst>
          </a:custGeom>
          <a:blipFill>
            <a:blip r:embed="rId7"/>
            <a:stretch>
              <a:fillRect l="0" t="0" r="0" b="0"/>
            </a:stretch>
          </a:blipFill>
        </p:spPr>
      </p:sp>
      <p:grpSp>
        <p:nvGrpSpPr>
          <p:cNvPr name="Group 13" id="13"/>
          <p:cNvGrpSpPr>
            <a:grpSpLocks noChangeAspect="true"/>
          </p:cNvGrpSpPr>
          <p:nvPr/>
        </p:nvGrpSpPr>
        <p:grpSpPr>
          <a:xfrm rot="-267157">
            <a:off x="5812430" y="8282316"/>
            <a:ext cx="1515948" cy="2999564"/>
            <a:chOff x="0" y="0"/>
            <a:chExt cx="2620010" cy="5184140"/>
          </a:xfrm>
        </p:grpSpPr>
        <p:sp>
          <p:nvSpPr>
            <p:cNvPr name="Freeform 14" id="14"/>
            <p:cNvSpPr/>
            <p:nvPr/>
          </p:nvSpPr>
          <p:spPr>
            <a:xfrm flipH="false" flipV="false" rot="0">
              <a:off x="53340" y="25400"/>
              <a:ext cx="2513330" cy="5132070"/>
            </a:xfrm>
            <a:custGeom>
              <a:avLst/>
              <a:gdLst/>
              <a:ahLst/>
              <a:cxnLst/>
              <a:rect r="r" b="b" t="t" l="l"/>
              <a:pathLst>
                <a:path h="5132070" w="251333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sp>
        <p:sp>
          <p:nvSpPr>
            <p:cNvPr name="Freeform 15" id="15"/>
            <p:cNvSpPr/>
            <p:nvPr/>
          </p:nvSpPr>
          <p:spPr>
            <a:xfrm flipH="false" flipV="false" rot="0">
              <a:off x="185420" y="156210"/>
              <a:ext cx="2250453" cy="4876800"/>
            </a:xfrm>
            <a:custGeom>
              <a:avLst/>
              <a:gdLst/>
              <a:ahLst/>
              <a:cxnLst/>
              <a:rect r="r" b="b" t="t" l="l"/>
              <a:pathLst>
                <a:path h="4876800" w="2250453">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8"/>
              <a:stretch>
                <a:fillRect l="-2423" t="0" r="-2423" b="-4705"/>
              </a:stretch>
            </a:blipFill>
          </p:spPr>
        </p:sp>
        <p:sp>
          <p:nvSpPr>
            <p:cNvPr name="Freeform 16" id="16"/>
            <p:cNvSpPr/>
            <p:nvPr/>
          </p:nvSpPr>
          <p:spPr>
            <a:xfrm flipH="false" flipV="false" rot="0">
              <a:off x="1121410" y="198120"/>
              <a:ext cx="347980" cy="43180"/>
            </a:xfrm>
            <a:custGeom>
              <a:avLst/>
              <a:gdLst/>
              <a:ahLst/>
              <a:cxnLst/>
              <a:rect r="r" b="b" t="t" l="l"/>
              <a:pathLst>
                <a:path h="43180" w="3479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606060"/>
            </a:solidFill>
          </p:spPr>
        </p:sp>
        <p:sp>
          <p:nvSpPr>
            <p:cNvPr name="Freeform 17" id="17"/>
            <p:cNvSpPr/>
            <p:nvPr/>
          </p:nvSpPr>
          <p:spPr>
            <a:xfrm flipH="false" flipV="false" rot="0">
              <a:off x="1579738" y="187960"/>
              <a:ext cx="63785" cy="63501"/>
            </a:xfrm>
            <a:custGeom>
              <a:avLst/>
              <a:gdLst/>
              <a:ahLst/>
              <a:cxnLst/>
              <a:rect r="r" b="b" t="t" l="l"/>
              <a:pathLst>
                <a:path h="63501" w="63785">
                  <a:moveTo>
                    <a:pt x="31892" y="0"/>
                  </a:moveTo>
                  <a:cubicBezTo>
                    <a:pt x="20515" y="-51"/>
                    <a:pt x="9980" y="5989"/>
                    <a:pt x="4277" y="15834"/>
                  </a:cubicBezTo>
                  <a:cubicBezTo>
                    <a:pt x="-1426" y="25678"/>
                    <a:pt x="-1426" y="37822"/>
                    <a:pt x="4277" y="47666"/>
                  </a:cubicBezTo>
                  <a:cubicBezTo>
                    <a:pt x="9980" y="57511"/>
                    <a:pt x="20515" y="63551"/>
                    <a:pt x="31892" y="63500"/>
                  </a:cubicBezTo>
                  <a:cubicBezTo>
                    <a:pt x="43269" y="63551"/>
                    <a:pt x="53804" y="57511"/>
                    <a:pt x="59507" y="47666"/>
                  </a:cubicBezTo>
                  <a:cubicBezTo>
                    <a:pt x="65210" y="37822"/>
                    <a:pt x="65210" y="25678"/>
                    <a:pt x="59507" y="15834"/>
                  </a:cubicBezTo>
                  <a:cubicBezTo>
                    <a:pt x="53804" y="5989"/>
                    <a:pt x="43269" y="-51"/>
                    <a:pt x="31892" y="0"/>
                  </a:cubicBezTo>
                  <a:close/>
                </a:path>
              </a:pathLst>
            </a:custGeom>
            <a:solidFill>
              <a:srgbClr val="606060"/>
            </a:solidFill>
          </p:spPr>
        </p:sp>
        <p:sp>
          <p:nvSpPr>
            <p:cNvPr name="Freeform 18" id="18"/>
            <p:cNvSpPr/>
            <p:nvPr/>
          </p:nvSpPr>
          <p:spPr>
            <a:xfrm flipH="false" flipV="false" rot="0">
              <a:off x="0" y="685800"/>
              <a:ext cx="27940" cy="213360"/>
            </a:xfrm>
            <a:custGeom>
              <a:avLst/>
              <a:gdLst/>
              <a:ahLst/>
              <a:cxnLst/>
              <a:rect r="r" b="b" t="t" l="l"/>
              <a:pathLst>
                <a:path h="213360" w="2794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B8B8B8"/>
            </a:solidFill>
          </p:spPr>
        </p:sp>
        <p:sp>
          <p:nvSpPr>
            <p:cNvPr name="Freeform 19" id="19"/>
            <p:cNvSpPr/>
            <p:nvPr/>
          </p:nvSpPr>
          <p:spPr>
            <a:xfrm flipH="false" flipV="false" rot="0">
              <a:off x="0" y="1057910"/>
              <a:ext cx="27940" cy="384810"/>
            </a:xfrm>
            <a:custGeom>
              <a:avLst/>
              <a:gdLst/>
              <a:ahLst/>
              <a:cxnLst/>
              <a:rect r="r" b="b" t="t" l="l"/>
              <a:pathLst>
                <a:path h="384810" w="2794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B8B8B8"/>
            </a:solidFill>
          </p:spPr>
        </p:sp>
        <p:sp>
          <p:nvSpPr>
            <p:cNvPr name="Freeform 20" id="20"/>
            <p:cNvSpPr/>
            <p:nvPr/>
          </p:nvSpPr>
          <p:spPr>
            <a:xfrm flipH="false" flipV="false" rot="0">
              <a:off x="0" y="1526540"/>
              <a:ext cx="27940" cy="386080"/>
            </a:xfrm>
            <a:custGeom>
              <a:avLst/>
              <a:gdLst/>
              <a:ahLst/>
              <a:cxnLst/>
              <a:rect r="r" b="b" t="t" l="l"/>
              <a:pathLst>
                <a:path h="386080" w="2794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B8B8B8"/>
            </a:solidFill>
          </p:spPr>
        </p:sp>
        <p:sp>
          <p:nvSpPr>
            <p:cNvPr name="Freeform 21" id="21"/>
            <p:cNvSpPr/>
            <p:nvPr/>
          </p:nvSpPr>
          <p:spPr>
            <a:xfrm flipH="false" flipV="false" rot="0">
              <a:off x="2592070" y="1184910"/>
              <a:ext cx="27940" cy="618490"/>
            </a:xfrm>
            <a:custGeom>
              <a:avLst/>
              <a:gdLst/>
              <a:ahLst/>
              <a:cxnLst/>
              <a:rect r="r" b="b" t="t" l="l"/>
              <a:pathLst>
                <a:path h="618490" w="2794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B8B8B8"/>
            </a:solidFill>
          </p:spPr>
        </p:sp>
        <p:sp>
          <p:nvSpPr>
            <p:cNvPr name="Freeform 22" id="22"/>
            <p:cNvSpPr/>
            <p:nvPr/>
          </p:nvSpPr>
          <p:spPr>
            <a:xfrm flipH="false" flipV="false" rot="0">
              <a:off x="27940" y="0"/>
              <a:ext cx="2564130" cy="5182870"/>
            </a:xfrm>
            <a:custGeom>
              <a:avLst/>
              <a:gdLst/>
              <a:ahLst/>
              <a:cxnLst/>
              <a:rect r="r" b="b" t="t" l="l"/>
              <a:pathLst>
                <a:path h="5182870" w="256413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E9E9E9"/>
            </a:solidFill>
          </p:spPr>
        </p:sp>
      </p:grpSp>
      <p:sp>
        <p:nvSpPr>
          <p:cNvPr name="Freeform 23" id="23"/>
          <p:cNvSpPr/>
          <p:nvPr/>
        </p:nvSpPr>
        <p:spPr>
          <a:xfrm flipH="false" flipV="false" rot="0">
            <a:off x="17504904" y="122988"/>
            <a:ext cx="616987" cy="731724"/>
          </a:xfrm>
          <a:custGeom>
            <a:avLst/>
            <a:gdLst/>
            <a:ahLst/>
            <a:cxnLst/>
            <a:rect r="r" b="b" t="t" l="l"/>
            <a:pathLst>
              <a:path h="731724" w="616987">
                <a:moveTo>
                  <a:pt x="0" y="0"/>
                </a:moveTo>
                <a:lnTo>
                  <a:pt x="616987" y="0"/>
                </a:lnTo>
                <a:lnTo>
                  <a:pt x="616987" y="731724"/>
                </a:lnTo>
                <a:lnTo>
                  <a:pt x="0" y="731724"/>
                </a:lnTo>
                <a:lnTo>
                  <a:pt x="0" y="0"/>
                </a:lnTo>
                <a:close/>
              </a:path>
            </a:pathLst>
          </a:custGeom>
          <a:blipFill>
            <a:blip r:embed="rId9"/>
            <a:stretch>
              <a:fillRect l="0" t="0" r="0" b="0"/>
            </a:stretch>
          </a:blipFill>
        </p:spPr>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bg>
      <p:bgPr>
        <a:solidFill>
          <a:srgbClr val="E0ECD5"/>
        </a:solidFill>
      </p:bgPr>
    </p:bg>
    <p:spTree>
      <p:nvGrpSpPr>
        <p:cNvPr id="1" name=""/>
        <p:cNvGrpSpPr/>
        <p:nvPr/>
      </p:nvGrpSpPr>
      <p:grpSpPr>
        <a:xfrm>
          <a:off x="0" y="0"/>
          <a:ext cx="0" cy="0"/>
          <a:chOff x="0" y="0"/>
          <a:chExt cx="0" cy="0"/>
        </a:xfrm>
      </p:grpSpPr>
      <p:sp>
        <p:nvSpPr>
          <p:cNvPr name="Freeform 2" id="2"/>
          <p:cNvSpPr/>
          <p:nvPr/>
        </p:nvSpPr>
        <p:spPr>
          <a:xfrm flipH="false" flipV="false" rot="0">
            <a:off x="4859" y="0"/>
            <a:ext cx="18283141" cy="10289734"/>
          </a:xfrm>
          <a:custGeom>
            <a:avLst/>
            <a:gdLst/>
            <a:ahLst/>
            <a:cxnLst/>
            <a:rect r="r" b="b" t="t" l="l"/>
            <a:pathLst>
              <a:path h="10289734" w="18283141">
                <a:moveTo>
                  <a:pt x="0" y="0"/>
                </a:moveTo>
                <a:lnTo>
                  <a:pt x="18283141" y="0"/>
                </a:lnTo>
                <a:lnTo>
                  <a:pt x="18283141" y="10289734"/>
                </a:lnTo>
                <a:lnTo>
                  <a:pt x="0" y="10289734"/>
                </a:lnTo>
                <a:lnTo>
                  <a:pt x="0" y="0"/>
                </a:lnTo>
                <a:close/>
              </a:path>
            </a:pathLst>
          </a:custGeom>
          <a:blipFill>
            <a:blip r:embed="rId2"/>
            <a:stretch>
              <a:fillRect l="0" t="0" r="0" b="0"/>
            </a:stretch>
          </a:blipFill>
        </p:spPr>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bg>
      <p:bgPr>
        <a:solidFill>
          <a:srgbClr val="E0ECD5"/>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539" t="-21320" r="-1824" b="0"/>
            </a:stretch>
          </a:blipFill>
        </p:spPr>
      </p:sp>
      <p:grpSp>
        <p:nvGrpSpPr>
          <p:cNvPr name="Group 3" id="3"/>
          <p:cNvGrpSpPr/>
          <p:nvPr/>
        </p:nvGrpSpPr>
        <p:grpSpPr>
          <a:xfrm rot="0">
            <a:off x="-213628" y="3685120"/>
            <a:ext cx="11060944" cy="6936924"/>
            <a:chOff x="0" y="0"/>
            <a:chExt cx="14253553" cy="8939187"/>
          </a:xfrm>
        </p:grpSpPr>
        <p:sp>
          <p:nvSpPr>
            <p:cNvPr name="Freeform 4" id="4"/>
            <p:cNvSpPr/>
            <p:nvPr/>
          </p:nvSpPr>
          <p:spPr>
            <a:xfrm flipH="false" flipV="false" rot="0">
              <a:off x="63500" y="1152018"/>
              <a:ext cx="13979655" cy="7723637"/>
            </a:xfrm>
            <a:custGeom>
              <a:avLst/>
              <a:gdLst/>
              <a:ahLst/>
              <a:cxnLst/>
              <a:rect r="r" b="b" t="t" l="l"/>
              <a:pathLst>
                <a:path h="7723637" w="13979655">
                  <a:moveTo>
                    <a:pt x="0" y="0"/>
                  </a:moveTo>
                  <a:lnTo>
                    <a:pt x="0" y="7723636"/>
                  </a:lnTo>
                  <a:lnTo>
                    <a:pt x="13979655" y="7723636"/>
                  </a:lnTo>
                  <a:cubicBezTo>
                    <a:pt x="13977877" y="7682996"/>
                    <a:pt x="13976099" y="7644516"/>
                    <a:pt x="13974448" y="7608320"/>
                  </a:cubicBezTo>
                  <a:cubicBezTo>
                    <a:pt x="13828525" y="4470402"/>
                    <a:pt x="12330051" y="2529460"/>
                    <a:pt x="10519286" y="1421893"/>
                  </a:cubicBezTo>
                  <a:cubicBezTo>
                    <a:pt x="8995793" y="490347"/>
                    <a:pt x="5935727" y="43815"/>
                    <a:pt x="0" y="0"/>
                  </a:cubicBezTo>
                  <a:close/>
                </a:path>
              </a:pathLst>
            </a:custGeom>
            <a:solidFill>
              <a:srgbClr val="D6E8CF"/>
            </a:solidFill>
          </p:spPr>
        </p:sp>
        <p:sp>
          <p:nvSpPr>
            <p:cNvPr name="Freeform 5" id="5"/>
            <p:cNvSpPr/>
            <p:nvPr/>
          </p:nvSpPr>
          <p:spPr>
            <a:xfrm flipH="false" flipV="false" rot="0">
              <a:off x="9486012" y="63500"/>
              <a:ext cx="3777744" cy="3777744"/>
            </a:xfrm>
            <a:custGeom>
              <a:avLst/>
              <a:gdLst/>
              <a:ahLst/>
              <a:cxnLst/>
              <a:rect r="r" b="b" t="t" l="l"/>
              <a:pathLst>
                <a:path h="3777744" w="3777744">
                  <a:moveTo>
                    <a:pt x="1888872" y="3777744"/>
                  </a:moveTo>
                  <a:cubicBezTo>
                    <a:pt x="2932050" y="3777744"/>
                    <a:pt x="3777744" y="2932051"/>
                    <a:pt x="3777744" y="1888872"/>
                  </a:cubicBezTo>
                  <a:cubicBezTo>
                    <a:pt x="3777744" y="845694"/>
                    <a:pt x="2932050" y="0"/>
                    <a:pt x="1888872" y="0"/>
                  </a:cubicBezTo>
                  <a:cubicBezTo>
                    <a:pt x="845694" y="0"/>
                    <a:pt x="0" y="845694"/>
                    <a:pt x="0" y="1888872"/>
                  </a:cubicBezTo>
                  <a:cubicBezTo>
                    <a:pt x="0" y="2932051"/>
                    <a:pt x="845695" y="3777744"/>
                    <a:pt x="1888872" y="3777744"/>
                  </a:cubicBezTo>
                </a:path>
              </a:pathLst>
            </a:custGeom>
            <a:solidFill>
              <a:srgbClr val="EC64A1"/>
            </a:solidFill>
          </p:spPr>
        </p:sp>
      </p:grpSp>
      <p:grpSp>
        <p:nvGrpSpPr>
          <p:cNvPr name="Group 6" id="6"/>
          <p:cNvGrpSpPr/>
          <p:nvPr/>
        </p:nvGrpSpPr>
        <p:grpSpPr>
          <a:xfrm rot="0">
            <a:off x="378366" y="361524"/>
            <a:ext cx="823349" cy="823357"/>
            <a:chOff x="0" y="0"/>
            <a:chExt cx="1060996" cy="1061009"/>
          </a:xfrm>
        </p:grpSpPr>
        <p:sp>
          <p:nvSpPr>
            <p:cNvPr name="Freeform 7" id="7"/>
            <p:cNvSpPr/>
            <p:nvPr/>
          </p:nvSpPr>
          <p:spPr>
            <a:xfrm flipH="false" flipV="false" rot="0">
              <a:off x="0" y="0"/>
              <a:ext cx="1061010" cy="1061085"/>
            </a:xfrm>
            <a:custGeom>
              <a:avLst/>
              <a:gdLst/>
              <a:ahLst/>
              <a:cxnLst/>
              <a:rect r="r" b="b" t="t" l="l"/>
              <a:pathLst>
                <a:path h="1061085" w="1061010">
                  <a:moveTo>
                    <a:pt x="538478" y="1060958"/>
                  </a:moveTo>
                  <a:cubicBezTo>
                    <a:pt x="535684" y="1060958"/>
                    <a:pt x="532890" y="1060958"/>
                    <a:pt x="530096" y="1060831"/>
                  </a:cubicBezTo>
                  <a:cubicBezTo>
                    <a:pt x="388110" y="1058545"/>
                    <a:pt x="255015" y="1002792"/>
                    <a:pt x="155447" y="903859"/>
                  </a:cubicBezTo>
                  <a:cubicBezTo>
                    <a:pt x="55245" y="804291"/>
                    <a:pt x="0" y="671703"/>
                    <a:pt x="0" y="530479"/>
                  </a:cubicBezTo>
                  <a:cubicBezTo>
                    <a:pt x="0" y="237998"/>
                    <a:pt x="237997" y="0"/>
                    <a:pt x="530477" y="0"/>
                  </a:cubicBezTo>
                  <a:cubicBezTo>
                    <a:pt x="602993" y="0"/>
                    <a:pt x="673605" y="14351"/>
                    <a:pt x="740026" y="42672"/>
                  </a:cubicBezTo>
                  <a:cubicBezTo>
                    <a:pt x="804288" y="70104"/>
                    <a:pt x="861818" y="109220"/>
                    <a:pt x="910840" y="159004"/>
                  </a:cubicBezTo>
                  <a:cubicBezTo>
                    <a:pt x="1009646" y="259334"/>
                    <a:pt x="1062986" y="391414"/>
                    <a:pt x="1060954" y="530860"/>
                  </a:cubicBezTo>
                  <a:cubicBezTo>
                    <a:pt x="1058795" y="676910"/>
                    <a:pt x="1000248" y="813054"/>
                    <a:pt x="895981" y="914146"/>
                  </a:cubicBezTo>
                  <a:cubicBezTo>
                    <a:pt x="798065" y="1009142"/>
                    <a:pt x="671319" y="1061085"/>
                    <a:pt x="538478" y="1061085"/>
                  </a:cubicBezTo>
                  <a:moveTo>
                    <a:pt x="530477" y="46355"/>
                  </a:moveTo>
                  <a:cubicBezTo>
                    <a:pt x="263397" y="46355"/>
                    <a:pt x="46228" y="263525"/>
                    <a:pt x="46228" y="530606"/>
                  </a:cubicBezTo>
                  <a:cubicBezTo>
                    <a:pt x="46228" y="659384"/>
                    <a:pt x="96520" y="780415"/>
                    <a:pt x="188086" y="871220"/>
                  </a:cubicBezTo>
                  <a:cubicBezTo>
                    <a:pt x="279018" y="961644"/>
                    <a:pt x="400810" y="1012571"/>
                    <a:pt x="530858" y="1014730"/>
                  </a:cubicBezTo>
                  <a:cubicBezTo>
                    <a:pt x="654428" y="1016762"/>
                    <a:pt x="772792" y="969264"/>
                    <a:pt x="863850" y="880872"/>
                  </a:cubicBezTo>
                  <a:cubicBezTo>
                    <a:pt x="959227" y="788416"/>
                    <a:pt x="1012821" y="663829"/>
                    <a:pt x="1014726" y="530098"/>
                  </a:cubicBezTo>
                  <a:cubicBezTo>
                    <a:pt x="1016631" y="403225"/>
                    <a:pt x="967990" y="282956"/>
                    <a:pt x="877820" y="191516"/>
                  </a:cubicBezTo>
                  <a:cubicBezTo>
                    <a:pt x="785492" y="97790"/>
                    <a:pt x="662175" y="46228"/>
                    <a:pt x="530477" y="46228"/>
                  </a:cubicBezTo>
                  <a:moveTo>
                    <a:pt x="773935" y="361442"/>
                  </a:moveTo>
                  <a:cubicBezTo>
                    <a:pt x="773935" y="361442"/>
                    <a:pt x="774824" y="387858"/>
                    <a:pt x="773935" y="408051"/>
                  </a:cubicBezTo>
                  <a:cubicBezTo>
                    <a:pt x="772030" y="449453"/>
                    <a:pt x="757298" y="474980"/>
                    <a:pt x="733803" y="489458"/>
                  </a:cubicBezTo>
                  <a:cubicBezTo>
                    <a:pt x="712848" y="502412"/>
                    <a:pt x="667636" y="504190"/>
                    <a:pt x="581784" y="504190"/>
                  </a:cubicBezTo>
                  <a:lnTo>
                    <a:pt x="581784" y="361442"/>
                  </a:lnTo>
                  <a:lnTo>
                    <a:pt x="534414" y="361442"/>
                  </a:lnTo>
                  <a:lnTo>
                    <a:pt x="534414" y="504190"/>
                  </a:lnTo>
                  <a:lnTo>
                    <a:pt x="493774" y="504190"/>
                  </a:lnTo>
                  <a:cubicBezTo>
                    <a:pt x="439418" y="504190"/>
                    <a:pt x="361948" y="501396"/>
                    <a:pt x="323849" y="515493"/>
                  </a:cubicBezTo>
                  <a:cubicBezTo>
                    <a:pt x="303148" y="523113"/>
                    <a:pt x="286765" y="539750"/>
                    <a:pt x="280415" y="560959"/>
                  </a:cubicBezTo>
                  <a:cubicBezTo>
                    <a:pt x="280415" y="561086"/>
                    <a:pt x="280288" y="561213"/>
                    <a:pt x="280288" y="561340"/>
                  </a:cubicBezTo>
                  <a:lnTo>
                    <a:pt x="279145" y="560959"/>
                  </a:lnTo>
                  <a:cubicBezTo>
                    <a:pt x="282955" y="548259"/>
                    <a:pt x="286511" y="537718"/>
                    <a:pt x="287273" y="507365"/>
                  </a:cubicBezTo>
                  <a:lnTo>
                    <a:pt x="287273" y="405765"/>
                  </a:lnTo>
                  <a:lnTo>
                    <a:pt x="493774" y="405765"/>
                  </a:lnTo>
                  <a:lnTo>
                    <a:pt x="493774" y="361315"/>
                  </a:lnTo>
                  <a:lnTo>
                    <a:pt x="239775" y="361315"/>
                  </a:lnTo>
                  <a:lnTo>
                    <a:pt x="239775" y="699516"/>
                  </a:lnTo>
                  <a:lnTo>
                    <a:pt x="493774" y="699516"/>
                  </a:lnTo>
                  <a:lnTo>
                    <a:pt x="493774" y="655066"/>
                  </a:lnTo>
                  <a:lnTo>
                    <a:pt x="287146" y="655066"/>
                  </a:lnTo>
                  <a:cubicBezTo>
                    <a:pt x="287146" y="655066"/>
                    <a:pt x="286892" y="644652"/>
                    <a:pt x="287146" y="640080"/>
                  </a:cubicBezTo>
                  <a:cubicBezTo>
                    <a:pt x="289305" y="600964"/>
                    <a:pt x="304037" y="576580"/>
                    <a:pt x="326897" y="562483"/>
                  </a:cubicBezTo>
                  <a:cubicBezTo>
                    <a:pt x="347852" y="549529"/>
                    <a:pt x="407922" y="548005"/>
                    <a:pt x="493774" y="548005"/>
                  </a:cubicBezTo>
                  <a:lnTo>
                    <a:pt x="534414" y="548005"/>
                  </a:lnTo>
                  <a:lnTo>
                    <a:pt x="534414" y="699516"/>
                  </a:lnTo>
                  <a:lnTo>
                    <a:pt x="581658" y="699516"/>
                  </a:lnTo>
                  <a:lnTo>
                    <a:pt x="581658" y="548005"/>
                  </a:lnTo>
                  <a:cubicBezTo>
                    <a:pt x="639696" y="548005"/>
                    <a:pt x="705101" y="552196"/>
                    <a:pt x="744217" y="533527"/>
                  </a:cubicBezTo>
                  <a:cubicBezTo>
                    <a:pt x="761362" y="525399"/>
                    <a:pt x="774443" y="510413"/>
                    <a:pt x="779904" y="492379"/>
                  </a:cubicBezTo>
                  <a:cubicBezTo>
                    <a:pt x="779904" y="492252"/>
                    <a:pt x="780031" y="492125"/>
                    <a:pt x="780031" y="491998"/>
                  </a:cubicBezTo>
                  <a:lnTo>
                    <a:pt x="781174" y="492379"/>
                  </a:lnTo>
                  <a:cubicBezTo>
                    <a:pt x="778126" y="502539"/>
                    <a:pt x="775205" y="511302"/>
                    <a:pt x="773808" y="530098"/>
                  </a:cubicBezTo>
                  <a:lnTo>
                    <a:pt x="773808" y="699516"/>
                  </a:lnTo>
                  <a:lnTo>
                    <a:pt x="821178" y="699516"/>
                  </a:lnTo>
                  <a:lnTo>
                    <a:pt x="821178" y="361442"/>
                  </a:lnTo>
                  <a:close/>
                </a:path>
              </a:pathLst>
            </a:custGeom>
            <a:solidFill>
              <a:srgbClr val="11312B"/>
            </a:solidFill>
          </p:spPr>
        </p:sp>
      </p:grpSp>
      <p:grpSp>
        <p:nvGrpSpPr>
          <p:cNvPr name="Group 8" id="8"/>
          <p:cNvGrpSpPr/>
          <p:nvPr/>
        </p:nvGrpSpPr>
        <p:grpSpPr>
          <a:xfrm rot="0">
            <a:off x="1398685" y="644900"/>
            <a:ext cx="2773448" cy="262310"/>
            <a:chOff x="0" y="0"/>
            <a:chExt cx="3573970" cy="338023"/>
          </a:xfrm>
        </p:grpSpPr>
        <p:sp>
          <p:nvSpPr>
            <p:cNvPr name="Freeform 9" id="9"/>
            <p:cNvSpPr/>
            <p:nvPr/>
          </p:nvSpPr>
          <p:spPr>
            <a:xfrm flipH="false" flipV="false" rot="0">
              <a:off x="0" y="-153797"/>
              <a:ext cx="3574034" cy="491871"/>
            </a:xfrm>
            <a:custGeom>
              <a:avLst/>
              <a:gdLst/>
              <a:ahLst/>
              <a:cxnLst/>
              <a:rect r="r" b="b" t="t" l="l"/>
              <a:pathLst>
                <a:path h="491871" w="3574034">
                  <a:moveTo>
                    <a:pt x="589153" y="153797"/>
                  </a:moveTo>
                  <a:lnTo>
                    <a:pt x="636524" y="153797"/>
                  </a:lnTo>
                  <a:lnTo>
                    <a:pt x="636524" y="491871"/>
                  </a:lnTo>
                  <a:lnTo>
                    <a:pt x="587756" y="491871"/>
                  </a:lnTo>
                  <a:lnTo>
                    <a:pt x="401320" y="245491"/>
                  </a:lnTo>
                  <a:cubicBezTo>
                    <a:pt x="393573" y="235331"/>
                    <a:pt x="385826" y="219837"/>
                    <a:pt x="381508" y="207391"/>
                  </a:cubicBezTo>
                  <a:lnTo>
                    <a:pt x="381000" y="207899"/>
                  </a:lnTo>
                  <a:cubicBezTo>
                    <a:pt x="384937" y="220472"/>
                    <a:pt x="388239" y="236855"/>
                    <a:pt x="388239" y="250444"/>
                  </a:cubicBezTo>
                  <a:lnTo>
                    <a:pt x="388239" y="491871"/>
                  </a:lnTo>
                  <a:lnTo>
                    <a:pt x="340995" y="491871"/>
                  </a:lnTo>
                  <a:lnTo>
                    <a:pt x="340995" y="153797"/>
                  </a:lnTo>
                  <a:lnTo>
                    <a:pt x="389763" y="153797"/>
                  </a:lnTo>
                  <a:lnTo>
                    <a:pt x="575691" y="402971"/>
                  </a:lnTo>
                  <a:cubicBezTo>
                    <a:pt x="583946" y="413639"/>
                    <a:pt x="591566" y="428625"/>
                    <a:pt x="595503" y="441071"/>
                  </a:cubicBezTo>
                  <a:lnTo>
                    <a:pt x="596519" y="440563"/>
                  </a:lnTo>
                  <a:cubicBezTo>
                    <a:pt x="592201" y="428498"/>
                    <a:pt x="589280" y="411607"/>
                    <a:pt x="589280" y="398526"/>
                  </a:cubicBezTo>
                  <a:close/>
                  <a:moveTo>
                    <a:pt x="2761869" y="153797"/>
                  </a:moveTo>
                  <a:lnTo>
                    <a:pt x="2714498" y="153797"/>
                  </a:lnTo>
                  <a:lnTo>
                    <a:pt x="2714498" y="491871"/>
                  </a:lnTo>
                  <a:lnTo>
                    <a:pt x="2951099" y="491871"/>
                  </a:lnTo>
                  <a:lnTo>
                    <a:pt x="2951099" y="447421"/>
                  </a:lnTo>
                  <a:lnTo>
                    <a:pt x="2761869" y="447421"/>
                  </a:lnTo>
                  <a:close/>
                  <a:moveTo>
                    <a:pt x="2932684" y="491871"/>
                  </a:moveTo>
                  <a:lnTo>
                    <a:pt x="3054350" y="491871"/>
                  </a:lnTo>
                  <a:lnTo>
                    <a:pt x="3101721" y="491871"/>
                  </a:lnTo>
                  <a:lnTo>
                    <a:pt x="3101721" y="198247"/>
                  </a:lnTo>
                  <a:lnTo>
                    <a:pt x="3223387" y="198247"/>
                  </a:lnTo>
                  <a:lnTo>
                    <a:pt x="3223387" y="153797"/>
                  </a:lnTo>
                  <a:lnTo>
                    <a:pt x="2932811" y="153797"/>
                  </a:lnTo>
                  <a:close/>
                  <a:moveTo>
                    <a:pt x="1381125" y="491871"/>
                  </a:moveTo>
                  <a:lnTo>
                    <a:pt x="1330452" y="491871"/>
                  </a:lnTo>
                  <a:lnTo>
                    <a:pt x="1299083" y="411226"/>
                  </a:lnTo>
                  <a:lnTo>
                    <a:pt x="1138682" y="411226"/>
                  </a:lnTo>
                  <a:lnTo>
                    <a:pt x="1108329" y="491871"/>
                  </a:lnTo>
                  <a:lnTo>
                    <a:pt x="1057021" y="491871"/>
                  </a:lnTo>
                  <a:lnTo>
                    <a:pt x="1184529" y="153797"/>
                  </a:lnTo>
                  <a:lnTo>
                    <a:pt x="1253617" y="153797"/>
                  </a:lnTo>
                  <a:close/>
                  <a:moveTo>
                    <a:pt x="1156462" y="32004"/>
                  </a:moveTo>
                  <a:lnTo>
                    <a:pt x="1218819" y="196342"/>
                  </a:lnTo>
                  <a:lnTo>
                    <a:pt x="1153668" y="369189"/>
                  </a:lnTo>
                  <a:cubicBezTo>
                    <a:pt x="1186434" y="369189"/>
                    <a:pt x="1249807" y="368808"/>
                    <a:pt x="1283970" y="370078"/>
                  </a:cubicBezTo>
                  <a:moveTo>
                    <a:pt x="2638297" y="491871"/>
                  </a:moveTo>
                  <a:lnTo>
                    <a:pt x="2587625" y="491871"/>
                  </a:lnTo>
                  <a:lnTo>
                    <a:pt x="2556256" y="411226"/>
                  </a:lnTo>
                  <a:lnTo>
                    <a:pt x="2395855" y="411226"/>
                  </a:lnTo>
                  <a:lnTo>
                    <a:pt x="2365375" y="491871"/>
                  </a:lnTo>
                  <a:lnTo>
                    <a:pt x="2314194" y="491871"/>
                  </a:lnTo>
                  <a:lnTo>
                    <a:pt x="2441702" y="153797"/>
                  </a:lnTo>
                  <a:lnTo>
                    <a:pt x="2510790" y="153797"/>
                  </a:lnTo>
                  <a:close/>
                  <a:moveTo>
                    <a:pt x="2413634" y="32131"/>
                  </a:moveTo>
                  <a:lnTo>
                    <a:pt x="2475992" y="196342"/>
                  </a:lnTo>
                  <a:lnTo>
                    <a:pt x="2410841" y="369189"/>
                  </a:lnTo>
                  <a:cubicBezTo>
                    <a:pt x="2444623" y="369189"/>
                    <a:pt x="2508631" y="368808"/>
                    <a:pt x="2541143" y="370205"/>
                  </a:cubicBezTo>
                  <a:moveTo>
                    <a:pt x="1846326" y="153797"/>
                  </a:moveTo>
                  <a:cubicBezTo>
                    <a:pt x="1846326" y="153797"/>
                    <a:pt x="1847215" y="194818"/>
                    <a:pt x="1846326" y="214884"/>
                  </a:cubicBezTo>
                  <a:cubicBezTo>
                    <a:pt x="1844421" y="256286"/>
                    <a:pt x="1829689" y="281813"/>
                    <a:pt x="1806194" y="296291"/>
                  </a:cubicBezTo>
                  <a:cubicBezTo>
                    <a:pt x="1785239" y="309245"/>
                    <a:pt x="1753743" y="312547"/>
                    <a:pt x="1667891" y="312547"/>
                  </a:cubicBezTo>
                  <a:lnTo>
                    <a:pt x="1654175" y="312547"/>
                  </a:lnTo>
                  <a:lnTo>
                    <a:pt x="1654175" y="153797"/>
                  </a:lnTo>
                  <a:lnTo>
                    <a:pt x="1606804" y="153797"/>
                  </a:lnTo>
                  <a:lnTo>
                    <a:pt x="1606804" y="491871"/>
                  </a:lnTo>
                  <a:lnTo>
                    <a:pt x="1654175" y="491871"/>
                  </a:lnTo>
                  <a:lnTo>
                    <a:pt x="1654175" y="356362"/>
                  </a:lnTo>
                  <a:lnTo>
                    <a:pt x="1667891" y="356362"/>
                  </a:lnTo>
                  <a:cubicBezTo>
                    <a:pt x="1725930" y="356362"/>
                    <a:pt x="1777746" y="359029"/>
                    <a:pt x="1816735" y="340360"/>
                  </a:cubicBezTo>
                  <a:cubicBezTo>
                    <a:pt x="1833880" y="332232"/>
                    <a:pt x="1846961" y="317246"/>
                    <a:pt x="1852422" y="299212"/>
                  </a:cubicBezTo>
                  <a:cubicBezTo>
                    <a:pt x="1852422" y="299085"/>
                    <a:pt x="1852549" y="298958"/>
                    <a:pt x="1852549" y="298831"/>
                  </a:cubicBezTo>
                  <a:lnTo>
                    <a:pt x="1853692" y="299212"/>
                  </a:lnTo>
                  <a:cubicBezTo>
                    <a:pt x="1850644" y="309372"/>
                    <a:pt x="1847723" y="318135"/>
                    <a:pt x="1846326" y="336804"/>
                  </a:cubicBezTo>
                  <a:lnTo>
                    <a:pt x="1846326" y="491744"/>
                  </a:lnTo>
                  <a:lnTo>
                    <a:pt x="1893697" y="491744"/>
                  </a:lnTo>
                  <a:lnTo>
                    <a:pt x="1893697" y="153797"/>
                  </a:lnTo>
                  <a:close/>
                  <a:moveTo>
                    <a:pt x="0" y="491871"/>
                  </a:moveTo>
                  <a:lnTo>
                    <a:pt x="254000" y="491871"/>
                  </a:lnTo>
                  <a:lnTo>
                    <a:pt x="254000" y="447421"/>
                  </a:lnTo>
                  <a:lnTo>
                    <a:pt x="47371" y="447421"/>
                  </a:lnTo>
                  <a:cubicBezTo>
                    <a:pt x="47371" y="447421"/>
                    <a:pt x="47117" y="438658"/>
                    <a:pt x="47371" y="433959"/>
                  </a:cubicBezTo>
                  <a:cubicBezTo>
                    <a:pt x="49530" y="394843"/>
                    <a:pt x="58928" y="370459"/>
                    <a:pt x="81788" y="356362"/>
                  </a:cubicBezTo>
                  <a:cubicBezTo>
                    <a:pt x="102743" y="343408"/>
                    <a:pt x="161798" y="338074"/>
                    <a:pt x="247650" y="338074"/>
                  </a:cubicBezTo>
                  <a:lnTo>
                    <a:pt x="247650" y="294259"/>
                  </a:lnTo>
                  <a:cubicBezTo>
                    <a:pt x="193167" y="294259"/>
                    <a:pt x="128016" y="294259"/>
                    <a:pt x="85217" y="309245"/>
                  </a:cubicBezTo>
                  <a:cubicBezTo>
                    <a:pt x="64008" y="316611"/>
                    <a:pt x="47117" y="333375"/>
                    <a:pt x="40640" y="354838"/>
                  </a:cubicBezTo>
                  <a:cubicBezTo>
                    <a:pt x="40640" y="354965"/>
                    <a:pt x="40513" y="355092"/>
                    <a:pt x="40513" y="355346"/>
                  </a:cubicBezTo>
                  <a:lnTo>
                    <a:pt x="39370" y="354965"/>
                  </a:lnTo>
                  <a:cubicBezTo>
                    <a:pt x="43180" y="342265"/>
                    <a:pt x="46736" y="331724"/>
                    <a:pt x="47498" y="301371"/>
                  </a:cubicBezTo>
                  <a:lnTo>
                    <a:pt x="47498" y="198247"/>
                  </a:lnTo>
                  <a:lnTo>
                    <a:pt x="254000" y="198247"/>
                  </a:lnTo>
                  <a:lnTo>
                    <a:pt x="254000" y="153797"/>
                  </a:lnTo>
                  <a:lnTo>
                    <a:pt x="0" y="153797"/>
                  </a:lnTo>
                  <a:close/>
                  <a:moveTo>
                    <a:pt x="733933" y="153797"/>
                  </a:moveTo>
                  <a:lnTo>
                    <a:pt x="987933" y="153797"/>
                  </a:lnTo>
                  <a:lnTo>
                    <a:pt x="987933" y="109347"/>
                  </a:lnTo>
                  <a:lnTo>
                    <a:pt x="781304" y="109347"/>
                  </a:lnTo>
                  <a:cubicBezTo>
                    <a:pt x="781304" y="109347"/>
                    <a:pt x="781050" y="100584"/>
                    <a:pt x="781304" y="95885"/>
                  </a:cubicBezTo>
                  <a:cubicBezTo>
                    <a:pt x="783463" y="56769"/>
                    <a:pt x="792861" y="32385"/>
                    <a:pt x="815721" y="18288"/>
                  </a:cubicBezTo>
                  <a:cubicBezTo>
                    <a:pt x="836676" y="5334"/>
                    <a:pt x="895731" y="0"/>
                    <a:pt x="981583" y="0"/>
                  </a:cubicBezTo>
                  <a:lnTo>
                    <a:pt x="981583" y="294259"/>
                  </a:lnTo>
                  <a:cubicBezTo>
                    <a:pt x="927100" y="294259"/>
                    <a:pt x="861949" y="294259"/>
                    <a:pt x="819150" y="309245"/>
                  </a:cubicBezTo>
                  <a:cubicBezTo>
                    <a:pt x="797941" y="316611"/>
                    <a:pt x="781050" y="333375"/>
                    <a:pt x="774573" y="354838"/>
                  </a:cubicBezTo>
                  <a:cubicBezTo>
                    <a:pt x="774573" y="354965"/>
                    <a:pt x="774446" y="355092"/>
                    <a:pt x="774446" y="355346"/>
                  </a:cubicBezTo>
                  <a:lnTo>
                    <a:pt x="773303" y="354965"/>
                  </a:lnTo>
                  <a:cubicBezTo>
                    <a:pt x="777113" y="342265"/>
                    <a:pt x="780669" y="331724"/>
                    <a:pt x="781431" y="301371"/>
                  </a:cubicBezTo>
                  <a:lnTo>
                    <a:pt x="781431" y="198247"/>
                  </a:lnTo>
                  <a:lnTo>
                    <a:pt x="987933" y="198247"/>
                  </a:lnTo>
                  <a:lnTo>
                    <a:pt x="987933" y="153797"/>
                  </a:lnTo>
                  <a:lnTo>
                    <a:pt x="733933" y="153797"/>
                  </a:lnTo>
                  <a:close/>
                  <a:moveTo>
                    <a:pt x="1989709" y="153797"/>
                  </a:moveTo>
                  <a:lnTo>
                    <a:pt x="2243709" y="153797"/>
                  </a:lnTo>
                  <a:lnTo>
                    <a:pt x="2243709" y="109347"/>
                  </a:lnTo>
                  <a:lnTo>
                    <a:pt x="2037080" y="109347"/>
                  </a:lnTo>
                  <a:cubicBezTo>
                    <a:pt x="2037080" y="109347"/>
                    <a:pt x="2036826" y="100584"/>
                    <a:pt x="2037080" y="95885"/>
                  </a:cubicBezTo>
                  <a:cubicBezTo>
                    <a:pt x="2039239" y="56769"/>
                    <a:pt x="2048637" y="32385"/>
                    <a:pt x="2071497" y="18288"/>
                  </a:cubicBezTo>
                  <a:cubicBezTo>
                    <a:pt x="2092452" y="5334"/>
                    <a:pt x="2151506" y="0"/>
                    <a:pt x="2237359" y="0"/>
                  </a:cubicBezTo>
                  <a:lnTo>
                    <a:pt x="2237359" y="294259"/>
                  </a:lnTo>
                  <a:cubicBezTo>
                    <a:pt x="2182875" y="294259"/>
                    <a:pt x="2117725" y="294259"/>
                    <a:pt x="2074926" y="309245"/>
                  </a:cubicBezTo>
                  <a:cubicBezTo>
                    <a:pt x="2053717" y="316611"/>
                    <a:pt x="2036826" y="333375"/>
                    <a:pt x="2030349" y="354838"/>
                  </a:cubicBezTo>
                  <a:cubicBezTo>
                    <a:pt x="2030349" y="354965"/>
                    <a:pt x="2030222" y="355092"/>
                    <a:pt x="2030222" y="355346"/>
                  </a:cubicBezTo>
                  <a:lnTo>
                    <a:pt x="2029079" y="354965"/>
                  </a:lnTo>
                  <a:cubicBezTo>
                    <a:pt x="2032889" y="342265"/>
                    <a:pt x="2036445" y="331724"/>
                    <a:pt x="2037207" y="301371"/>
                  </a:cubicBezTo>
                  <a:lnTo>
                    <a:pt x="2037207" y="198247"/>
                  </a:lnTo>
                  <a:lnTo>
                    <a:pt x="2243836" y="198247"/>
                  </a:lnTo>
                  <a:lnTo>
                    <a:pt x="2243836" y="153797"/>
                  </a:lnTo>
                  <a:lnTo>
                    <a:pt x="1989836" y="153797"/>
                  </a:lnTo>
                  <a:close/>
                  <a:moveTo>
                    <a:pt x="3526663" y="153797"/>
                  </a:moveTo>
                  <a:cubicBezTo>
                    <a:pt x="3526663" y="153797"/>
                    <a:pt x="3527552" y="194818"/>
                    <a:pt x="3526663" y="214884"/>
                  </a:cubicBezTo>
                  <a:cubicBezTo>
                    <a:pt x="3524758" y="256286"/>
                    <a:pt x="3510026" y="281813"/>
                    <a:pt x="3486531" y="296291"/>
                  </a:cubicBezTo>
                  <a:cubicBezTo>
                    <a:pt x="3465576" y="309245"/>
                    <a:pt x="3434080" y="312547"/>
                    <a:pt x="3348228" y="312547"/>
                  </a:cubicBezTo>
                  <a:lnTo>
                    <a:pt x="3334512" y="312547"/>
                  </a:lnTo>
                  <a:lnTo>
                    <a:pt x="3334512" y="153797"/>
                  </a:lnTo>
                  <a:lnTo>
                    <a:pt x="3287141" y="153797"/>
                  </a:lnTo>
                  <a:lnTo>
                    <a:pt x="3287141" y="491871"/>
                  </a:lnTo>
                  <a:lnTo>
                    <a:pt x="3334512" y="491871"/>
                  </a:lnTo>
                  <a:lnTo>
                    <a:pt x="3334512" y="356362"/>
                  </a:lnTo>
                  <a:lnTo>
                    <a:pt x="3348228" y="356362"/>
                  </a:lnTo>
                  <a:cubicBezTo>
                    <a:pt x="3406267" y="356362"/>
                    <a:pt x="3458083" y="359029"/>
                    <a:pt x="3497072" y="340360"/>
                  </a:cubicBezTo>
                  <a:cubicBezTo>
                    <a:pt x="3514217" y="332232"/>
                    <a:pt x="3527297" y="317246"/>
                    <a:pt x="3532759" y="299212"/>
                  </a:cubicBezTo>
                  <a:cubicBezTo>
                    <a:pt x="3532759" y="299085"/>
                    <a:pt x="3532886" y="298958"/>
                    <a:pt x="3532886" y="298831"/>
                  </a:cubicBezTo>
                  <a:lnTo>
                    <a:pt x="3534028" y="299212"/>
                  </a:lnTo>
                  <a:cubicBezTo>
                    <a:pt x="3530981" y="309372"/>
                    <a:pt x="3528059" y="318135"/>
                    <a:pt x="3526663" y="336804"/>
                  </a:cubicBezTo>
                  <a:lnTo>
                    <a:pt x="3526663" y="491744"/>
                  </a:lnTo>
                  <a:lnTo>
                    <a:pt x="3574034" y="491744"/>
                  </a:lnTo>
                  <a:lnTo>
                    <a:pt x="3574034" y="153797"/>
                  </a:lnTo>
                  <a:close/>
                </a:path>
              </a:pathLst>
            </a:custGeom>
            <a:solidFill>
              <a:srgbClr val="11312B"/>
            </a:solidFill>
          </p:spPr>
        </p:sp>
      </p:grpSp>
      <p:sp>
        <p:nvSpPr>
          <p:cNvPr name="TextBox 10" id="10"/>
          <p:cNvSpPr txBox="true"/>
          <p:nvPr/>
        </p:nvSpPr>
        <p:spPr>
          <a:xfrm rot="0">
            <a:off x="7342598" y="4608451"/>
            <a:ext cx="2635714" cy="1167741"/>
          </a:xfrm>
          <a:prstGeom prst="rect">
            <a:avLst/>
          </a:prstGeom>
        </p:spPr>
        <p:txBody>
          <a:bodyPr anchor="t" rtlCol="false" tIns="0" lIns="0" bIns="0" rIns="0">
            <a:spAutoFit/>
          </a:bodyPr>
          <a:lstStyle/>
          <a:p>
            <a:pPr algn="ctr">
              <a:lnSpc>
                <a:spcPts val="4497"/>
              </a:lnSpc>
            </a:pPr>
            <a:r>
              <a:rPr lang="en-US" b="true" sz="3212" spc="64">
                <a:solidFill>
                  <a:srgbClr val="FFFFFF"/>
                </a:solidFill>
                <a:latin typeface="Power Grotesk 1 Medium"/>
                <a:ea typeface="Power Grotesk 1 Medium"/>
                <a:cs typeface="Power Grotesk 1 Medium"/>
                <a:sym typeface="Power Grotesk 1 Medium"/>
              </a:rPr>
              <a:t>Wir beraten dich gern</a:t>
            </a:r>
          </a:p>
        </p:txBody>
      </p:sp>
      <p:sp>
        <p:nvSpPr>
          <p:cNvPr name="TextBox 11" id="11"/>
          <p:cNvSpPr txBox="true"/>
          <p:nvPr/>
        </p:nvSpPr>
        <p:spPr>
          <a:xfrm rot="0">
            <a:off x="611427" y="6277984"/>
            <a:ext cx="8417542" cy="3468416"/>
          </a:xfrm>
          <a:prstGeom prst="rect">
            <a:avLst/>
          </a:prstGeom>
        </p:spPr>
        <p:txBody>
          <a:bodyPr anchor="t" rtlCol="false" tIns="0" lIns="0" bIns="0" rIns="0">
            <a:spAutoFit/>
          </a:bodyPr>
          <a:lstStyle/>
          <a:p>
            <a:pPr algn="l">
              <a:lnSpc>
                <a:spcPts val="7030"/>
              </a:lnSpc>
            </a:pPr>
            <a:r>
              <a:rPr lang="en-US" b="true" sz="5897" spc="76">
                <a:solidFill>
                  <a:srgbClr val="12312B"/>
                </a:solidFill>
                <a:latin typeface="Power Grotesk 1 Medium"/>
                <a:ea typeface="Power Grotesk 1 Medium"/>
                <a:cs typeface="Power Grotesk 1 Medium"/>
                <a:sym typeface="Power Grotesk 1 Medium"/>
              </a:rPr>
              <a:t>Individuelle Beratung</a:t>
            </a:r>
          </a:p>
          <a:p>
            <a:pPr algn="l">
              <a:lnSpc>
                <a:spcPts val="6475"/>
              </a:lnSpc>
            </a:pPr>
            <a:r>
              <a:rPr lang="en-US" sz="5432" spc="59">
                <a:solidFill>
                  <a:srgbClr val="12312B"/>
                </a:solidFill>
                <a:latin typeface="Power Grotesk 1 Extra-Light"/>
                <a:ea typeface="Power Grotesk 1 Extra-Light"/>
                <a:cs typeface="Power Grotesk 1 Extra-Light"/>
                <a:sym typeface="Power Grotesk 1 Extra-Light"/>
              </a:rPr>
              <a:t>Ernährung, Blutwerte, </a:t>
            </a:r>
          </a:p>
          <a:p>
            <a:pPr algn="l">
              <a:lnSpc>
                <a:spcPts val="6475"/>
              </a:lnSpc>
            </a:pPr>
            <a:r>
              <a:rPr lang="en-US" sz="5432" spc="59">
                <a:solidFill>
                  <a:srgbClr val="12312B"/>
                </a:solidFill>
                <a:latin typeface="Power Grotesk 1 Extra-Light"/>
                <a:ea typeface="Power Grotesk 1 Extra-Light"/>
                <a:cs typeface="Power Grotesk 1 Extra-Light"/>
                <a:sym typeface="Power Grotesk 1 Extra-Light"/>
              </a:rPr>
              <a:t>Mikronährstoffe, Wechsel-</a:t>
            </a:r>
          </a:p>
          <a:p>
            <a:pPr algn="l">
              <a:lnSpc>
                <a:spcPts val="6475"/>
              </a:lnSpc>
            </a:pPr>
            <a:r>
              <a:rPr lang="en-US" sz="5432" spc="59">
                <a:solidFill>
                  <a:srgbClr val="12312B"/>
                </a:solidFill>
                <a:latin typeface="Power Grotesk 1 Extra-Light"/>
                <a:ea typeface="Power Grotesk 1 Extra-Light"/>
                <a:cs typeface="Power Grotesk 1 Extra-Light"/>
                <a:sym typeface="Power Grotesk 1 Extra-Light"/>
              </a:rPr>
              <a:t>jahre, Darmgesundheit</a:t>
            </a:r>
          </a:p>
        </p:txBody>
      </p:sp>
      <p:sp>
        <p:nvSpPr>
          <p:cNvPr name="TextBox 12" id="12"/>
          <p:cNvSpPr txBox="true"/>
          <p:nvPr/>
        </p:nvSpPr>
        <p:spPr>
          <a:xfrm rot="0">
            <a:off x="11182290" y="9102484"/>
            <a:ext cx="6951333" cy="1519560"/>
          </a:xfrm>
          <a:prstGeom prst="rect">
            <a:avLst/>
          </a:prstGeom>
        </p:spPr>
        <p:txBody>
          <a:bodyPr anchor="t" rtlCol="false" tIns="0" lIns="0" bIns="0" rIns="0">
            <a:spAutoFit/>
          </a:bodyPr>
          <a:lstStyle/>
          <a:p>
            <a:pPr algn="l">
              <a:lnSpc>
                <a:spcPts val="5805"/>
              </a:lnSpc>
            </a:pPr>
            <a:r>
              <a:rPr lang="en-US" b="true" sz="4870" spc="63">
                <a:solidFill>
                  <a:srgbClr val="E7EEC0"/>
                </a:solidFill>
                <a:latin typeface="Power Grotesk 1 Medium"/>
                <a:ea typeface="Power Grotesk 1 Medium"/>
                <a:cs typeface="Power Grotesk 1 Medium"/>
                <a:sym typeface="Power Grotesk 1 Medium"/>
              </a:rPr>
              <a:t>www.eneahealth.de</a:t>
            </a:r>
          </a:p>
          <a:p>
            <a:pPr algn="l">
              <a:lnSpc>
                <a:spcPts val="5347"/>
              </a:lnSpc>
            </a:pP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66582" y="-280392"/>
            <a:ext cx="18354582" cy="10603652"/>
            <a:chOff x="0" y="0"/>
            <a:chExt cx="24472775" cy="14138202"/>
          </a:xfrm>
        </p:grpSpPr>
        <p:pic>
          <p:nvPicPr>
            <p:cNvPr name="Picture 3" id="3"/>
            <p:cNvPicPr>
              <a:picLocks noChangeAspect="true"/>
            </p:cNvPicPr>
            <p:nvPr/>
          </p:nvPicPr>
          <p:blipFill>
            <a:blip r:embed="rId3"/>
            <a:srcRect l="4200" t="20572" r="4200" b="0"/>
            <a:stretch>
              <a:fillRect/>
            </a:stretch>
          </p:blipFill>
          <p:spPr>
            <a:xfrm flipH="false" flipV="false">
              <a:off x="0" y="0"/>
              <a:ext cx="24472775" cy="14138202"/>
            </a:xfrm>
            <a:prstGeom prst="rect">
              <a:avLst/>
            </a:prstGeom>
          </p:spPr>
        </p:pic>
      </p:grpSp>
      <p:grpSp>
        <p:nvGrpSpPr>
          <p:cNvPr name="Group 4" id="4"/>
          <p:cNvGrpSpPr/>
          <p:nvPr/>
        </p:nvGrpSpPr>
        <p:grpSpPr>
          <a:xfrm rot="0">
            <a:off x="-269172" y="-116481"/>
            <a:ext cx="18808894" cy="10921321"/>
            <a:chOff x="0" y="0"/>
            <a:chExt cx="4953783" cy="2876397"/>
          </a:xfrm>
        </p:grpSpPr>
        <p:sp>
          <p:nvSpPr>
            <p:cNvPr name="Freeform 5" id="5"/>
            <p:cNvSpPr/>
            <p:nvPr/>
          </p:nvSpPr>
          <p:spPr>
            <a:xfrm flipH="false" flipV="false" rot="0">
              <a:off x="0" y="0"/>
              <a:ext cx="4953783" cy="2876397"/>
            </a:xfrm>
            <a:custGeom>
              <a:avLst/>
              <a:gdLst/>
              <a:ahLst/>
              <a:cxnLst/>
              <a:rect r="r" b="b" t="t" l="l"/>
              <a:pathLst>
                <a:path h="2876397" w="4953783">
                  <a:moveTo>
                    <a:pt x="0" y="0"/>
                  </a:moveTo>
                  <a:lnTo>
                    <a:pt x="4953783" y="0"/>
                  </a:lnTo>
                  <a:lnTo>
                    <a:pt x="4953783" y="2876397"/>
                  </a:lnTo>
                  <a:lnTo>
                    <a:pt x="0" y="2876397"/>
                  </a:lnTo>
                  <a:close/>
                </a:path>
              </a:pathLst>
            </a:custGeom>
            <a:solidFill>
              <a:srgbClr val="2E2E2E">
                <a:alpha val="24706"/>
              </a:srgbClr>
            </a:solidFill>
          </p:spPr>
        </p:sp>
        <p:sp>
          <p:nvSpPr>
            <p:cNvPr name="TextBox 6" id="6"/>
            <p:cNvSpPr txBox="true"/>
            <p:nvPr/>
          </p:nvSpPr>
          <p:spPr>
            <a:xfrm>
              <a:off x="0" y="-47625"/>
              <a:ext cx="4953783" cy="2924022"/>
            </a:xfrm>
            <a:prstGeom prst="rect">
              <a:avLst/>
            </a:prstGeom>
          </p:spPr>
          <p:txBody>
            <a:bodyPr anchor="ctr" rtlCol="false" tIns="50800" lIns="50800" bIns="50800" rIns="50800"/>
            <a:lstStyle/>
            <a:p>
              <a:pPr algn="ctr">
                <a:lnSpc>
                  <a:spcPts val="2960"/>
                </a:lnSpc>
              </a:pPr>
            </a:p>
          </p:txBody>
        </p:sp>
      </p:grpSp>
      <p:sp>
        <p:nvSpPr>
          <p:cNvPr name="TextBox 7" id="7"/>
          <p:cNvSpPr txBox="true"/>
          <p:nvPr/>
        </p:nvSpPr>
        <p:spPr>
          <a:xfrm rot="0">
            <a:off x="3863422" y="9695388"/>
            <a:ext cx="10837026" cy="432801"/>
          </a:xfrm>
          <a:prstGeom prst="rect">
            <a:avLst/>
          </a:prstGeom>
        </p:spPr>
        <p:txBody>
          <a:bodyPr anchor="t" rtlCol="false" tIns="0" lIns="0" bIns="0" rIns="0">
            <a:spAutoFit/>
          </a:bodyPr>
          <a:lstStyle/>
          <a:p>
            <a:pPr algn="l">
              <a:lnSpc>
                <a:spcPts val="3468"/>
              </a:lnSpc>
            </a:pPr>
            <a:r>
              <a:rPr lang="en-US" b="true" sz="2668">
                <a:solidFill>
                  <a:srgbClr val="F6FFC4"/>
                </a:solidFill>
                <a:latin typeface="Geist 1 Semi-Bold"/>
                <a:ea typeface="Geist 1 Semi-Bold"/>
                <a:cs typeface="Geist 1 Semi-Bold"/>
                <a:sym typeface="Geist 1 Semi-Bold"/>
              </a:rPr>
              <a:t>Antje Behrendt - </a:t>
            </a:r>
            <a:r>
              <a:rPr lang="en-US" sz="2668">
                <a:solidFill>
                  <a:srgbClr val="F6FFC4"/>
                </a:solidFill>
                <a:latin typeface="Geist 1"/>
                <a:ea typeface="Geist 1"/>
                <a:cs typeface="Geist 1"/>
                <a:sym typeface="Geist 1"/>
              </a:rPr>
              <a:t>Apothekerin ENEA HEALTH &amp; MediosApotheke</a:t>
            </a:r>
          </a:p>
        </p:txBody>
      </p:sp>
      <p:grpSp>
        <p:nvGrpSpPr>
          <p:cNvPr name="Group 8" id="8"/>
          <p:cNvGrpSpPr/>
          <p:nvPr/>
        </p:nvGrpSpPr>
        <p:grpSpPr>
          <a:xfrm rot="0">
            <a:off x="770387" y="6325182"/>
            <a:ext cx="3799238" cy="3799238"/>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7EEC0"/>
            </a:solidFill>
          </p:spPr>
        </p:sp>
        <p:sp>
          <p:nvSpPr>
            <p:cNvPr name="TextBox 10" id="10"/>
            <p:cNvSpPr txBox="true"/>
            <p:nvPr/>
          </p:nvSpPr>
          <p:spPr>
            <a:xfrm>
              <a:off x="76200" y="47625"/>
              <a:ext cx="660400" cy="688975"/>
            </a:xfrm>
            <a:prstGeom prst="rect">
              <a:avLst/>
            </a:prstGeom>
          </p:spPr>
          <p:txBody>
            <a:bodyPr anchor="ctr" rtlCol="false" tIns="50800" lIns="50800" bIns="50800" rIns="50800"/>
            <a:lstStyle/>
            <a:p>
              <a:pPr algn="ctr">
                <a:lnSpc>
                  <a:spcPts val="2659"/>
                </a:lnSpc>
              </a:pPr>
            </a:p>
          </p:txBody>
        </p:sp>
      </p:grpSp>
      <p:grpSp>
        <p:nvGrpSpPr>
          <p:cNvPr name="Group 11" id="11"/>
          <p:cNvGrpSpPr/>
          <p:nvPr/>
        </p:nvGrpSpPr>
        <p:grpSpPr>
          <a:xfrm rot="0">
            <a:off x="1142151" y="6667706"/>
            <a:ext cx="3285239" cy="3285239"/>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0" t="-11111" r="0" b="-39161"/>
              </a:stretch>
            </a:blipFill>
          </p:spPr>
        </p:sp>
      </p:grpSp>
      <p:sp>
        <p:nvSpPr>
          <p:cNvPr name="Freeform 13" id="13"/>
          <p:cNvSpPr/>
          <p:nvPr/>
        </p:nvSpPr>
        <p:spPr>
          <a:xfrm flipH="false" flipV="false" rot="0">
            <a:off x="12137970" y="6048937"/>
            <a:ext cx="5118946" cy="2879407"/>
          </a:xfrm>
          <a:custGeom>
            <a:avLst/>
            <a:gdLst/>
            <a:ahLst/>
            <a:cxnLst/>
            <a:rect r="r" b="b" t="t" l="l"/>
            <a:pathLst>
              <a:path h="2879407" w="5118946">
                <a:moveTo>
                  <a:pt x="0" y="0"/>
                </a:moveTo>
                <a:lnTo>
                  <a:pt x="5118946" y="0"/>
                </a:lnTo>
                <a:lnTo>
                  <a:pt x="5118946" y="2879407"/>
                </a:lnTo>
                <a:lnTo>
                  <a:pt x="0" y="2879407"/>
                </a:lnTo>
                <a:lnTo>
                  <a:pt x="0" y="0"/>
                </a:lnTo>
                <a:close/>
              </a:path>
            </a:pathLst>
          </a:custGeom>
          <a:blipFill>
            <a:blip r:embed="rId5"/>
            <a:stretch>
              <a:fillRect l="0" t="0" r="0" b="0"/>
            </a:stretch>
          </a:blipFill>
        </p:spPr>
      </p:sp>
      <p:pic>
        <p:nvPicPr>
          <p:cNvPr name="Picture 14" id="14"/>
          <p:cNvPicPr>
            <a:picLocks noChangeAspect="true"/>
          </p:cNvPicPr>
          <p:nvPr/>
        </p:nvPicPr>
        <p:blipFill>
          <a:blip r:embed="rId6"/>
          <a:stretch>
            <a:fillRect/>
          </a:stretch>
        </p:blipFill>
        <p:spPr>
          <a:xfrm rot="0">
            <a:off x="15679330" y="7535047"/>
            <a:ext cx="2608397" cy="2608397"/>
          </a:xfrm>
          <a:prstGeom prst="rect">
            <a:avLst/>
          </a:prstGeom>
        </p:spPr>
      </p:pic>
      <p:sp>
        <p:nvSpPr>
          <p:cNvPr name="TextBox 15" id="15"/>
          <p:cNvSpPr txBox="true"/>
          <p:nvPr/>
        </p:nvSpPr>
        <p:spPr>
          <a:xfrm rot="0">
            <a:off x="770387" y="95692"/>
            <a:ext cx="10788975" cy="3779921"/>
          </a:xfrm>
          <a:prstGeom prst="rect">
            <a:avLst/>
          </a:prstGeom>
        </p:spPr>
        <p:txBody>
          <a:bodyPr anchor="t" rtlCol="false" tIns="0" lIns="0" bIns="0" rIns="0">
            <a:spAutoFit/>
          </a:bodyPr>
          <a:lstStyle/>
          <a:p>
            <a:pPr algn="l">
              <a:lnSpc>
                <a:spcPts val="12419"/>
              </a:lnSpc>
            </a:pPr>
          </a:p>
          <a:p>
            <a:pPr algn="l">
              <a:lnSpc>
                <a:spcPts val="15861"/>
              </a:lnSpc>
            </a:pPr>
            <a:r>
              <a:rPr lang="en-US" sz="13218" b="true">
                <a:solidFill>
                  <a:srgbClr val="F6FFC4"/>
                </a:solidFill>
                <a:latin typeface="Power Grotesk 1 Medium"/>
                <a:ea typeface="Power Grotesk 1 Medium"/>
                <a:cs typeface="Power Grotesk 1 Medium"/>
                <a:sym typeface="Power Grotesk 1 Medium"/>
              </a:rPr>
              <a:t>Vielen Dank!</a:t>
            </a: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bg>
      <p:bgPr>
        <a:solidFill>
          <a:srgbClr val="F3F6EB"/>
        </a:solidFill>
      </p:bgPr>
    </p:bg>
    <p:spTree>
      <p:nvGrpSpPr>
        <p:cNvPr id="1" name=""/>
        <p:cNvGrpSpPr/>
        <p:nvPr/>
      </p:nvGrpSpPr>
      <p:grpSpPr>
        <a:xfrm>
          <a:off x="0" y="0"/>
          <a:ext cx="0" cy="0"/>
          <a:chOff x="0" y="0"/>
          <a:chExt cx="0" cy="0"/>
        </a:xfrm>
      </p:grpSpPr>
      <p:sp>
        <p:nvSpPr>
          <p:cNvPr name="Freeform 2" id="2"/>
          <p:cNvSpPr/>
          <p:nvPr/>
        </p:nvSpPr>
        <p:spPr>
          <a:xfrm flipH="false" flipV="false" rot="0">
            <a:off x="1140886" y="84416"/>
            <a:ext cx="12881615" cy="7245909"/>
          </a:xfrm>
          <a:custGeom>
            <a:avLst/>
            <a:gdLst/>
            <a:ahLst/>
            <a:cxnLst/>
            <a:rect r="r" b="b" t="t" l="l"/>
            <a:pathLst>
              <a:path h="7245909" w="12881615">
                <a:moveTo>
                  <a:pt x="0" y="0"/>
                </a:moveTo>
                <a:lnTo>
                  <a:pt x="12881615" y="0"/>
                </a:lnTo>
                <a:lnTo>
                  <a:pt x="12881615" y="7245909"/>
                </a:lnTo>
                <a:lnTo>
                  <a:pt x="0" y="7245909"/>
                </a:lnTo>
                <a:lnTo>
                  <a:pt x="0" y="0"/>
                </a:lnTo>
                <a:close/>
              </a:path>
            </a:pathLst>
          </a:custGeom>
          <a:blipFill>
            <a:blip r:embed="rId2"/>
            <a:stretch>
              <a:fillRect l="0" t="0" r="0" b="0"/>
            </a:stretch>
          </a:blipFill>
        </p:spPr>
      </p:sp>
      <p:pic>
        <p:nvPicPr>
          <p:cNvPr name="Picture 3" id="3"/>
          <p:cNvPicPr>
            <a:picLocks noChangeAspect="true"/>
          </p:cNvPicPr>
          <p:nvPr/>
        </p:nvPicPr>
        <p:blipFill>
          <a:blip r:embed="rId3"/>
          <a:stretch>
            <a:fillRect/>
          </a:stretch>
        </p:blipFill>
        <p:spPr>
          <a:xfrm rot="0">
            <a:off x="10052570" y="3824150"/>
            <a:ext cx="6563922" cy="6563922"/>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DAHX936zLgY</dc:identifier>
  <dcterms:modified xsi:type="dcterms:W3CDTF">2011-08-01T06:04:30Z</dcterms:modified>
  <cp:revision>1</cp:revision>
  <dc:title>Healthy Push Ernährung in den Wechseljahren 2026 ENEA Design Vortrag Remise ANB Wechseljahre</dc:title>
</cp:coreProperties>
</file>